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76" r:id="rId10"/>
    <p:sldId id="283" r:id="rId11"/>
    <p:sldId id="263" r:id="rId12"/>
    <p:sldId id="277" r:id="rId13"/>
    <p:sldId id="264" r:id="rId14"/>
    <p:sldId id="265" r:id="rId15"/>
    <p:sldId id="266" r:id="rId16"/>
    <p:sldId id="267" r:id="rId17"/>
    <p:sldId id="268" r:id="rId18"/>
    <p:sldId id="269" r:id="rId19"/>
    <p:sldId id="272" r:id="rId20"/>
    <p:sldId id="273" r:id="rId21"/>
    <p:sldId id="270" r:id="rId22"/>
    <p:sldId id="271" r:id="rId23"/>
    <p:sldId id="278" r:id="rId24"/>
    <p:sldId id="279" r:id="rId25"/>
    <p:sldId id="282" r:id="rId26"/>
    <p:sldId id="280" r:id="rId27"/>
    <p:sldId id="281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C03F91-E3C8-4CF3-B3B0-6C9D5E38D7E2}" type="datetimeFigureOut">
              <a:rPr lang="hu-HU" smtClean="0"/>
              <a:pPr/>
              <a:t>2014.04.09.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191707-9245-4C44-AA24-ED7C4AFA01DA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Openstack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Matics</a:t>
            </a:r>
            <a:r>
              <a:rPr lang="hu-HU" dirty="0" smtClean="0"/>
              <a:t> Zoltán</a:t>
            </a:r>
          </a:p>
          <a:p>
            <a:r>
              <a:rPr lang="hu-HU" dirty="0" smtClean="0"/>
              <a:t>2014.04.10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Openstack</a:t>
            </a:r>
            <a:r>
              <a:rPr lang="hu-HU" dirty="0" smtClean="0"/>
              <a:t> </a:t>
            </a:r>
            <a:r>
              <a:rPr lang="hu-HU" dirty="0" err="1" smtClean="0"/>
              <a:t>Node-ok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Compute </a:t>
            </a:r>
            <a:r>
              <a:rPr lang="hu-HU" b="1" dirty="0" err="1" smtClean="0"/>
              <a:t>node</a:t>
            </a:r>
            <a:endParaRPr lang="hu-HU" b="1" dirty="0" smtClean="0"/>
          </a:p>
          <a:p>
            <a:pPr lvl="1"/>
            <a:r>
              <a:rPr lang="hu-HU" dirty="0" err="1" smtClean="0"/>
              <a:t>Hypervisor</a:t>
            </a:r>
            <a:endParaRPr lang="hu-HU" dirty="0" smtClean="0"/>
          </a:p>
          <a:p>
            <a:r>
              <a:rPr lang="hu-HU" b="1" dirty="0" err="1" smtClean="0"/>
              <a:t>Controller</a:t>
            </a:r>
            <a:r>
              <a:rPr lang="hu-HU" b="1" dirty="0" smtClean="0"/>
              <a:t> </a:t>
            </a:r>
            <a:r>
              <a:rPr lang="hu-HU" b="1" dirty="0" err="1" smtClean="0"/>
              <a:t>node</a:t>
            </a:r>
            <a:endParaRPr lang="hu-HU" b="1" dirty="0" smtClean="0"/>
          </a:p>
          <a:p>
            <a:pPr lvl="1"/>
            <a:r>
              <a:rPr lang="hu-HU" dirty="0" smtClean="0"/>
              <a:t>MGMT, vezérlések</a:t>
            </a:r>
          </a:p>
          <a:p>
            <a:r>
              <a:rPr lang="hu-HU" dirty="0" smtClean="0"/>
              <a:t>Network </a:t>
            </a:r>
            <a:r>
              <a:rPr lang="hu-HU" dirty="0" err="1" smtClean="0"/>
              <a:t>node</a:t>
            </a:r>
            <a:endParaRPr lang="hu-HU" dirty="0" smtClean="0"/>
          </a:p>
          <a:p>
            <a:pPr lvl="1"/>
            <a:r>
              <a:rPr lang="hu-HU" dirty="0" err="1" smtClean="0"/>
              <a:t>Virtual</a:t>
            </a:r>
            <a:r>
              <a:rPr lang="hu-HU" dirty="0" smtClean="0"/>
              <a:t> </a:t>
            </a:r>
            <a:r>
              <a:rPr lang="hu-HU" dirty="0" err="1" smtClean="0"/>
              <a:t>Routers</a:t>
            </a:r>
            <a:r>
              <a:rPr lang="hu-HU" dirty="0" smtClean="0"/>
              <a:t>, l2+l3 </a:t>
            </a:r>
            <a:r>
              <a:rPr lang="hu-HU" dirty="0" err="1" smtClean="0"/>
              <a:t>agents</a:t>
            </a:r>
            <a:endParaRPr lang="hu-HU" dirty="0" smtClean="0"/>
          </a:p>
          <a:p>
            <a:r>
              <a:rPr lang="hu-HU" dirty="0" smtClean="0"/>
              <a:t>Storage </a:t>
            </a:r>
            <a:r>
              <a:rPr lang="hu-HU" dirty="0" err="1" smtClean="0"/>
              <a:t>node</a:t>
            </a:r>
            <a:endParaRPr lang="hu-HU" dirty="0" smtClean="0"/>
          </a:p>
          <a:p>
            <a:pPr lvl="1"/>
            <a:r>
              <a:rPr lang="hu-HU" dirty="0" err="1" smtClean="0"/>
              <a:t>Block</a:t>
            </a:r>
            <a:r>
              <a:rPr lang="hu-HU" dirty="0" smtClean="0"/>
              <a:t>/</a:t>
            </a:r>
            <a:r>
              <a:rPr lang="hu-HU" dirty="0" err="1" smtClean="0"/>
              <a:t>Object</a:t>
            </a:r>
            <a:r>
              <a:rPr lang="hu-HU" dirty="0" smtClean="0"/>
              <a:t> tároló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Openstack</a:t>
            </a:r>
            <a:r>
              <a:rPr lang="hu-HU" dirty="0" smtClean="0"/>
              <a:t> alap felépítése</a:t>
            </a:r>
            <a:endParaRPr lang="hu-HU" dirty="0"/>
          </a:p>
        </p:txBody>
      </p:sp>
      <p:pic>
        <p:nvPicPr>
          <p:cNvPr id="4" name="Tartalom helye 3" descr="http://www.openstack.org/themes/openstack/images/openstack-software-diagram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7124700" cy="391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Openstack</a:t>
            </a:r>
            <a:r>
              <a:rPr lang="hu-HU" dirty="0" smtClean="0"/>
              <a:t>  főbb projektek, szolgáltatások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r>
              <a:rPr lang="hu-HU" dirty="0" err="1" smtClean="0"/>
              <a:t>Keystone</a:t>
            </a:r>
            <a:endParaRPr lang="hu-HU" dirty="0" smtClean="0"/>
          </a:p>
          <a:p>
            <a:r>
              <a:rPr lang="hu-HU" dirty="0" smtClean="0"/>
              <a:t>Glance</a:t>
            </a:r>
          </a:p>
          <a:p>
            <a:r>
              <a:rPr lang="hu-HU" dirty="0" err="1" smtClean="0"/>
              <a:t>Cinder</a:t>
            </a:r>
            <a:endParaRPr lang="hu-HU" dirty="0" smtClean="0"/>
          </a:p>
          <a:p>
            <a:r>
              <a:rPr lang="hu-HU" dirty="0" smtClean="0"/>
              <a:t>Nova</a:t>
            </a:r>
          </a:p>
          <a:p>
            <a:r>
              <a:rPr lang="hu-HU" dirty="0" smtClean="0"/>
              <a:t>Neutron</a:t>
            </a:r>
          </a:p>
          <a:p>
            <a:r>
              <a:rPr lang="hu-HU" dirty="0" smtClean="0"/>
              <a:t>Swift</a:t>
            </a:r>
          </a:p>
          <a:p>
            <a:r>
              <a:rPr lang="hu-HU" dirty="0" err="1" smtClean="0"/>
              <a:t>Horizon</a:t>
            </a:r>
            <a:endParaRPr lang="hu-HU" dirty="0" smtClean="0"/>
          </a:p>
          <a:p>
            <a:r>
              <a:rPr lang="hu-HU" dirty="0" err="1" smtClean="0"/>
              <a:t>Heat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Keystone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b="1" dirty="0" smtClean="0"/>
              <a:t>Felhasználói </a:t>
            </a:r>
            <a:r>
              <a:rPr lang="hu-HU" b="1" dirty="0"/>
              <a:t>menedzsment</a:t>
            </a:r>
            <a:r>
              <a:rPr lang="hu-HU" dirty="0"/>
              <a:t>. </a:t>
            </a:r>
          </a:p>
          <a:p>
            <a:pPr lvl="1"/>
            <a:r>
              <a:rPr lang="hu-HU" dirty="0" smtClean="0"/>
              <a:t>Nyomon </a:t>
            </a:r>
            <a:r>
              <a:rPr lang="hu-HU" dirty="0"/>
              <a:t>követi a felhasználókat és a jogosultságaikat. </a:t>
            </a:r>
            <a:endParaRPr lang="hu-HU" sz="2400" dirty="0"/>
          </a:p>
          <a:p>
            <a:pPr lvl="0"/>
            <a:r>
              <a:rPr lang="hu-HU" b="1" dirty="0"/>
              <a:t>Szolgáltatás katalógus</a:t>
            </a:r>
            <a:r>
              <a:rPr lang="hu-HU" dirty="0"/>
              <a:t>.  </a:t>
            </a:r>
            <a:endParaRPr lang="hu-HU" dirty="0" smtClean="0"/>
          </a:p>
          <a:p>
            <a:pPr lvl="1"/>
            <a:r>
              <a:rPr lang="hu-HU" dirty="0" smtClean="0"/>
              <a:t>Biztosít </a:t>
            </a:r>
            <a:r>
              <a:rPr lang="hu-HU" dirty="0"/>
              <a:t>egy katalógust az elérhető szolgáltatásokról és az API végpontokról</a:t>
            </a:r>
            <a:r>
              <a:rPr lang="hu-HU" dirty="0" smtClean="0"/>
              <a:t>.</a:t>
            </a:r>
          </a:p>
          <a:p>
            <a:pPr lvl="1"/>
            <a:r>
              <a:rPr lang="hu-HU" sz="2400" dirty="0" smtClean="0"/>
              <a:t>Minden projekt elemhez kell konfiguráció</a:t>
            </a:r>
          </a:p>
          <a:p>
            <a:pPr lvl="1">
              <a:buNone/>
            </a:pPr>
            <a:endParaRPr lang="hu-HU" dirty="0" smtClean="0"/>
          </a:p>
          <a:p>
            <a:pPr lvl="1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Glance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Az OpenStack lemezkép szolgáltatásáért felelős a glance applikáció, rajta keresztül tudnak a felhasználok például regisztrálni egy virtuális gép lemezképét</a:t>
            </a:r>
            <a:r>
              <a:rPr lang="hu-HU" dirty="0" smtClean="0"/>
              <a:t>.</a:t>
            </a:r>
          </a:p>
          <a:p>
            <a:pPr algn="just"/>
            <a:r>
              <a:rPr lang="hu-HU" dirty="0" err="1" smtClean="0"/>
              <a:t>Services</a:t>
            </a:r>
            <a:r>
              <a:rPr lang="hu-HU" dirty="0" smtClean="0"/>
              <a:t>:</a:t>
            </a:r>
          </a:p>
          <a:p>
            <a:pPr lvl="1"/>
            <a:r>
              <a:rPr lang="hu-HU" b="1" dirty="0" err="1"/>
              <a:t>glance-api</a:t>
            </a:r>
            <a:r>
              <a:rPr lang="hu-HU" b="1" dirty="0"/>
              <a:t>:</a:t>
            </a:r>
            <a:r>
              <a:rPr lang="hu-HU" dirty="0"/>
              <a:t> Lemezképekkel kapcsolatos API kéréseket fogad. </a:t>
            </a:r>
          </a:p>
          <a:p>
            <a:pPr lvl="1"/>
            <a:r>
              <a:rPr lang="hu-HU" b="1" dirty="0" err="1"/>
              <a:t>glance-registry</a:t>
            </a:r>
            <a:r>
              <a:rPr lang="hu-HU" b="1" dirty="0"/>
              <a:t>:</a:t>
            </a:r>
            <a:r>
              <a:rPr lang="hu-HU" dirty="0"/>
              <a:t> Feladatai közé tartozik például a </a:t>
            </a:r>
            <a:r>
              <a:rPr lang="hu-HU" dirty="0" err="1"/>
              <a:t>metadata</a:t>
            </a:r>
            <a:r>
              <a:rPr lang="hu-HU" dirty="0"/>
              <a:t> kinyerése egy lemezképből.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Nova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egész </a:t>
            </a:r>
            <a:r>
              <a:rPr lang="hu-HU" dirty="0" err="1" smtClean="0"/>
              <a:t>Openstack</a:t>
            </a:r>
            <a:r>
              <a:rPr lang="hu-HU" dirty="0" smtClean="0"/>
              <a:t> lelke</a:t>
            </a:r>
          </a:p>
          <a:p>
            <a:r>
              <a:rPr lang="hu-HU" dirty="0" smtClean="0"/>
              <a:t>Pythonban íródott</a:t>
            </a:r>
          </a:p>
          <a:p>
            <a:r>
              <a:rPr lang="hu-HU" dirty="0" smtClean="0"/>
              <a:t>Egy egyszerű </a:t>
            </a:r>
            <a:r>
              <a:rPr lang="hu-HU" dirty="0" err="1" smtClean="0"/>
              <a:t>concept</a:t>
            </a:r>
            <a:r>
              <a:rPr lang="hu-HU" dirty="0" smtClean="0"/>
              <a:t>: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http://docs.openstack.org/trunk/install-guide/install/apt/content/figures/3/figures/basic-architectur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6105538" cy="392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Nova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 algn="just"/>
            <a:r>
              <a:rPr lang="hu-HU" b="1" dirty="0" err="1"/>
              <a:t>Nova-api</a:t>
            </a:r>
            <a:r>
              <a:rPr lang="hu-HU" b="1" dirty="0"/>
              <a:t>:</a:t>
            </a:r>
            <a:r>
              <a:rPr lang="hu-HU" dirty="0"/>
              <a:t>  Egy olyan service, aminek a legfőbb dolga az, hogy a beérkező kéréseket </a:t>
            </a:r>
            <a:r>
              <a:rPr lang="hu-HU" dirty="0" smtClean="0"/>
              <a:t>továbbítsa </a:t>
            </a:r>
            <a:r>
              <a:rPr lang="hu-HU" dirty="0"/>
              <a:t>az </a:t>
            </a:r>
            <a:r>
              <a:rPr lang="hu-HU" dirty="0" err="1"/>
              <a:t>OpenStack-hez</a:t>
            </a:r>
            <a:r>
              <a:rPr lang="hu-HU" dirty="0"/>
              <a:t>, például egy instance indítása is egy ilyen.</a:t>
            </a:r>
            <a:endParaRPr lang="hu-HU" sz="2000" dirty="0"/>
          </a:p>
          <a:p>
            <a:pPr lvl="2" algn="just"/>
            <a:r>
              <a:rPr lang="hu-HU" b="1" dirty="0"/>
              <a:t>Nova </a:t>
            </a:r>
            <a:r>
              <a:rPr lang="hu-HU" b="1" dirty="0" err="1"/>
              <a:t>scheduler</a:t>
            </a:r>
            <a:r>
              <a:rPr lang="hu-HU" b="1" dirty="0"/>
              <a:t>: </a:t>
            </a:r>
            <a:r>
              <a:rPr lang="hu-HU" dirty="0"/>
              <a:t> Az ütemező választja ki a szervert a kérések teljesítéséhez. Ő fogja kiválasztani, hogy melyik </a:t>
            </a:r>
            <a:r>
              <a:rPr lang="hu-HU" dirty="0" err="1"/>
              <a:t>host-ra</a:t>
            </a:r>
            <a:r>
              <a:rPr lang="hu-HU" dirty="0"/>
              <a:t> kerüljön a virtuális gép</a:t>
            </a:r>
            <a:endParaRPr lang="hu-HU" sz="2000" dirty="0"/>
          </a:p>
          <a:p>
            <a:pPr lvl="2" algn="just"/>
            <a:r>
              <a:rPr lang="hu-HU" b="1" dirty="0"/>
              <a:t>Nova </a:t>
            </a:r>
            <a:r>
              <a:rPr lang="hu-HU" b="1" dirty="0" err="1"/>
              <a:t>compute</a:t>
            </a:r>
            <a:r>
              <a:rPr lang="hu-HU" b="1" dirty="0"/>
              <a:t>:</a:t>
            </a:r>
            <a:r>
              <a:rPr lang="hu-HU" dirty="0"/>
              <a:t> </a:t>
            </a:r>
            <a:r>
              <a:rPr lang="hu-HU" dirty="0" smtClean="0"/>
              <a:t>Compute szolgáltatás</a:t>
            </a:r>
            <a:endParaRPr lang="hu-HU" sz="2000" dirty="0"/>
          </a:p>
          <a:p>
            <a:pPr lvl="2" algn="just"/>
            <a:r>
              <a:rPr lang="hu-HU" b="1" dirty="0"/>
              <a:t>Nova </a:t>
            </a:r>
            <a:r>
              <a:rPr lang="hu-HU" b="1" dirty="0" err="1"/>
              <a:t>network</a:t>
            </a:r>
            <a:r>
              <a:rPr lang="hu-HU" b="1" dirty="0"/>
              <a:t>:</a:t>
            </a:r>
            <a:r>
              <a:rPr lang="hu-HU" dirty="0"/>
              <a:t> Hálózati szolgáltatás, DHCP, DNS, és </a:t>
            </a:r>
            <a:r>
              <a:rPr lang="hu-HU" dirty="0" err="1"/>
              <a:t>routing</a:t>
            </a:r>
            <a:r>
              <a:rPr lang="hu-HU" dirty="0"/>
              <a:t> a </a:t>
            </a:r>
            <a:r>
              <a:rPr lang="hu-HU" dirty="0" smtClean="0"/>
              <a:t>feladatai</a:t>
            </a:r>
            <a:endParaRPr lang="hu-HU" sz="2000" dirty="0"/>
          </a:p>
          <a:p>
            <a:pPr lvl="2" algn="just"/>
            <a:r>
              <a:rPr lang="hu-HU" b="1" dirty="0" err="1"/>
              <a:t>Nova-objectstore</a:t>
            </a:r>
            <a:r>
              <a:rPr lang="hu-HU" b="1" dirty="0"/>
              <a:t>:</a:t>
            </a:r>
            <a:r>
              <a:rPr lang="hu-HU" dirty="0"/>
              <a:t>  Fájl tároló service</a:t>
            </a:r>
            <a:endParaRPr lang="hu-HU" sz="2000" dirty="0"/>
          </a:p>
          <a:p>
            <a:pPr lvl="2" algn="just"/>
            <a:r>
              <a:rPr lang="hu-HU" b="1" dirty="0" err="1"/>
              <a:t>Nova-common</a:t>
            </a:r>
            <a:r>
              <a:rPr lang="hu-HU" dirty="0"/>
              <a:t>: A közös Python </a:t>
            </a:r>
            <a:r>
              <a:rPr lang="hu-HU" dirty="0" err="1"/>
              <a:t>library</a:t>
            </a:r>
            <a:r>
              <a:rPr lang="hu-HU" dirty="0"/>
              <a:t>, ami a talppontját képezi az egész OpenStack környezetnek.</a:t>
            </a:r>
            <a:endParaRPr lang="hu-HU" sz="2000" dirty="0"/>
          </a:p>
          <a:p>
            <a:pPr lvl="2" algn="just"/>
            <a:r>
              <a:rPr lang="hu-HU" b="1" dirty="0" err="1"/>
              <a:t>Nova-cert</a:t>
            </a:r>
            <a:r>
              <a:rPr lang="hu-HU" b="1" dirty="0"/>
              <a:t>:</a:t>
            </a:r>
            <a:r>
              <a:rPr lang="hu-HU" dirty="0"/>
              <a:t> A neve is egyértelművé teszi, hogy ez a szolgáltatás a </a:t>
            </a:r>
            <a:r>
              <a:rPr lang="hu-HU" dirty="0" err="1"/>
              <a:t>tanusítványokkal</a:t>
            </a:r>
            <a:r>
              <a:rPr lang="hu-HU" dirty="0"/>
              <a:t> foglalkozik és a </a:t>
            </a:r>
            <a:r>
              <a:rPr lang="hu-HU" dirty="0" err="1"/>
              <a:t>nova-hoz</a:t>
            </a:r>
            <a:r>
              <a:rPr lang="hu-HU" dirty="0"/>
              <a:t> való </a:t>
            </a:r>
            <a:r>
              <a:rPr lang="hu-HU" dirty="0" err="1"/>
              <a:t>authentikációval</a:t>
            </a:r>
            <a:r>
              <a:rPr lang="hu-HU" dirty="0"/>
              <a:t>.</a:t>
            </a:r>
            <a:endParaRPr lang="hu-HU" sz="2000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Cinder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Block</a:t>
            </a:r>
            <a:r>
              <a:rPr lang="hu-HU" dirty="0" smtClean="0"/>
              <a:t> Storage szolgáltatást biztosít</a:t>
            </a:r>
          </a:p>
          <a:p>
            <a:r>
              <a:rPr lang="hu-HU" dirty="0" smtClean="0"/>
              <a:t>Fő feladata:</a:t>
            </a:r>
          </a:p>
          <a:p>
            <a:pPr lvl="1"/>
            <a:r>
              <a:rPr lang="hu-HU" dirty="0" err="1" smtClean="0"/>
              <a:t>Volume</a:t>
            </a:r>
            <a:r>
              <a:rPr lang="hu-HU" dirty="0" smtClean="0"/>
              <a:t> management</a:t>
            </a:r>
          </a:p>
          <a:p>
            <a:r>
              <a:rPr lang="hu-HU" dirty="0" err="1" smtClean="0"/>
              <a:t>Services</a:t>
            </a:r>
            <a:r>
              <a:rPr lang="hu-HU" dirty="0" smtClean="0"/>
              <a:t>:</a:t>
            </a:r>
          </a:p>
          <a:p>
            <a:pPr lvl="1"/>
            <a:r>
              <a:rPr lang="hu-HU" b="1" i="1" dirty="0" err="1" smtClean="0"/>
              <a:t>Cinder</a:t>
            </a:r>
            <a:r>
              <a:rPr lang="hu-HU" b="1" i="1" dirty="0" smtClean="0"/>
              <a:t> API</a:t>
            </a:r>
          </a:p>
          <a:p>
            <a:pPr lvl="1"/>
            <a:r>
              <a:rPr lang="hu-HU" b="1" i="1" dirty="0" err="1" smtClean="0"/>
              <a:t>Cinder-volume</a:t>
            </a:r>
            <a:endParaRPr lang="hu-HU" b="1" i="1" dirty="0" smtClean="0"/>
          </a:p>
          <a:p>
            <a:pPr lvl="1"/>
            <a:r>
              <a:rPr lang="hu-HU" b="1" i="1" dirty="0" err="1" smtClean="0"/>
              <a:t>Cinder-scheduler</a:t>
            </a:r>
            <a:endParaRPr lang="hu-HU" b="1" i="1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Neutron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Ahogy a Nova Network komponens, ez a project is képes szoftver alapú hálózat </a:t>
            </a:r>
            <a:r>
              <a:rPr lang="hu-HU" dirty="0" smtClean="0"/>
              <a:t>létrehozására</a:t>
            </a:r>
          </a:p>
          <a:p>
            <a:pPr algn="just"/>
            <a:r>
              <a:rPr lang="hu-HU" dirty="0" smtClean="0"/>
              <a:t>Több </a:t>
            </a:r>
            <a:r>
              <a:rPr lang="hu-HU" dirty="0"/>
              <a:t>virtuális hálózat létrehozására, azok összekapcsolására virtuális </a:t>
            </a:r>
            <a:r>
              <a:rPr lang="hu-HU" dirty="0" err="1" smtClean="0"/>
              <a:t>routerekkel</a:t>
            </a:r>
            <a:endParaRPr lang="hu-HU" dirty="0" smtClean="0"/>
          </a:p>
          <a:p>
            <a:pPr algn="just"/>
            <a:r>
              <a:rPr lang="hu-HU" dirty="0" err="1" smtClean="0"/>
              <a:t>External</a:t>
            </a:r>
            <a:r>
              <a:rPr lang="hu-HU" dirty="0" smtClean="0"/>
              <a:t>, </a:t>
            </a:r>
            <a:r>
              <a:rPr lang="hu-HU" dirty="0" err="1" smtClean="0"/>
              <a:t>Internal</a:t>
            </a:r>
            <a:r>
              <a:rPr lang="hu-HU" dirty="0" smtClean="0"/>
              <a:t> </a:t>
            </a:r>
            <a:r>
              <a:rPr lang="hu-HU" dirty="0" err="1" smtClean="0"/>
              <a:t>network</a:t>
            </a:r>
            <a:r>
              <a:rPr lang="hu-HU" dirty="0" smtClean="0"/>
              <a:t> (</a:t>
            </a:r>
            <a:r>
              <a:rPr lang="hu-HU" dirty="0" err="1" smtClean="0"/>
              <a:t>br-int</a:t>
            </a:r>
            <a:r>
              <a:rPr lang="hu-HU" dirty="0" smtClean="0"/>
              <a:t>, </a:t>
            </a:r>
            <a:r>
              <a:rPr lang="hu-HU" dirty="0" err="1" smtClean="0"/>
              <a:t>br-ext</a:t>
            </a:r>
            <a:r>
              <a:rPr lang="hu-HU" dirty="0" smtClean="0"/>
              <a:t>)</a:t>
            </a:r>
          </a:p>
          <a:p>
            <a:pPr algn="just"/>
            <a:r>
              <a:rPr lang="hu-HU" dirty="0" err="1" smtClean="0"/>
              <a:t>Floating</a:t>
            </a:r>
            <a:r>
              <a:rPr lang="hu-HU" dirty="0" smtClean="0"/>
              <a:t> IP</a:t>
            </a:r>
          </a:p>
          <a:p>
            <a:pPr algn="just"/>
            <a:r>
              <a:rPr lang="hu-HU" dirty="0" smtClean="0"/>
              <a:t>Open </a:t>
            </a:r>
            <a:r>
              <a:rPr lang="hu-HU" dirty="0" err="1" smtClean="0"/>
              <a:t>vSwitch</a:t>
            </a:r>
            <a:r>
              <a:rPr lang="hu-HU" dirty="0" smtClean="0"/>
              <a:t> </a:t>
            </a:r>
            <a:r>
              <a:rPr lang="hu-HU" dirty="0" err="1" smtClean="0"/>
              <a:t>plugin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Neutron II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1256" y="1857364"/>
            <a:ext cx="8289899" cy="426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Definíció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i="1" dirty="0"/>
              <a:t>"Az OpenStack egy infrastruktúra szolgáltatás projekt, egy szabad szoftver, amelyet </a:t>
            </a:r>
            <a:r>
              <a:rPr lang="hu-HU" i="1" dirty="0" err="1"/>
              <a:t>Apache</a:t>
            </a:r>
            <a:r>
              <a:rPr lang="hu-HU" i="1" dirty="0"/>
              <a:t> Licenc alatt bocsájtanak ki. </a:t>
            </a:r>
            <a:endParaRPr lang="hu-HU" i="1" dirty="0" smtClean="0"/>
          </a:p>
          <a:p>
            <a:pPr algn="just"/>
            <a:r>
              <a:rPr lang="hu-HU" i="1" dirty="0" smtClean="0"/>
              <a:t>A </a:t>
            </a:r>
            <a:r>
              <a:rPr lang="hu-HU" i="1" dirty="0"/>
              <a:t>projektet az OpenStack alapítvány irányítja, egy nonprofit szervezet, amelyet 2012 szeptemberében hoztak létre."  (http://hu.wikipedia.org/wiki/OpenStack)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Neutron III.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41197" y="1935163"/>
            <a:ext cx="526160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Dashboard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Horizon</a:t>
            </a:r>
            <a:endParaRPr lang="hu-HU" dirty="0" smtClean="0"/>
          </a:p>
          <a:p>
            <a:r>
              <a:rPr lang="hu-HU" dirty="0" smtClean="0"/>
              <a:t>Management</a:t>
            </a:r>
          </a:p>
          <a:p>
            <a:r>
              <a:rPr lang="hu-HU" dirty="0" smtClean="0"/>
              <a:t>Minden project elérhető rajta</a:t>
            </a:r>
          </a:p>
          <a:p>
            <a:r>
              <a:rPr lang="hu-HU" dirty="0" smtClean="0"/>
              <a:t>Egyszerűbb konfigurációk </a:t>
            </a:r>
          </a:p>
          <a:p>
            <a:r>
              <a:rPr lang="hu-HU" dirty="0" smtClean="0"/>
              <a:t>Könnyű kezelhetőség</a:t>
            </a:r>
          </a:p>
          <a:p>
            <a:r>
              <a:rPr lang="hu-HU" dirty="0" smtClean="0"/>
              <a:t>Elérése: </a:t>
            </a:r>
            <a:r>
              <a:rPr lang="hu-HU" dirty="0" err="1" smtClean="0"/>
              <a:t>$ControllerIP</a:t>
            </a:r>
            <a:r>
              <a:rPr lang="hu-HU" dirty="0" smtClean="0"/>
              <a:t>/</a:t>
            </a:r>
            <a:r>
              <a:rPr lang="hu-HU" dirty="0" err="1" smtClean="0"/>
              <a:t>horizon</a:t>
            </a:r>
            <a:endParaRPr lang="hu-HU" dirty="0" smtClean="0"/>
          </a:p>
          <a:p>
            <a:r>
              <a:rPr lang="hu-HU" dirty="0" smtClean="0"/>
              <a:t>Alap </a:t>
            </a:r>
            <a:r>
              <a:rPr lang="hu-HU" dirty="0" err="1" smtClean="0"/>
              <a:t>Ubuntu</a:t>
            </a:r>
            <a:r>
              <a:rPr lang="hu-HU" dirty="0" smtClean="0"/>
              <a:t> téma</a:t>
            </a:r>
          </a:p>
          <a:p>
            <a:r>
              <a:rPr lang="hu-HU" dirty="0" smtClean="0"/>
              <a:t>///Ericsson mást használ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Flavors</a:t>
            </a:r>
            <a:endParaRPr lang="hu-H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33450" y="1785926"/>
            <a:ext cx="7277100" cy="335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Orchestration</a:t>
            </a:r>
            <a:r>
              <a:rPr lang="hu-HU" dirty="0" smtClean="0"/>
              <a:t> service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Automatizálás szempontjából fontos</a:t>
            </a:r>
          </a:p>
          <a:p>
            <a:pPr algn="just"/>
            <a:r>
              <a:rPr lang="hu-HU" dirty="0" err="1" smtClean="0"/>
              <a:t>Template</a:t>
            </a:r>
            <a:r>
              <a:rPr lang="hu-HU" dirty="0" smtClean="0"/>
              <a:t> alapú </a:t>
            </a:r>
            <a:r>
              <a:rPr lang="hu-HU" dirty="0" err="1" smtClean="0"/>
              <a:t>VM-ek</a:t>
            </a:r>
            <a:r>
              <a:rPr lang="hu-HU" dirty="0" smtClean="0"/>
              <a:t> létrehozása vagy konfigurációja</a:t>
            </a:r>
          </a:p>
          <a:p>
            <a:r>
              <a:rPr lang="hu-HU" dirty="0" err="1" smtClean="0"/>
              <a:t>Services</a:t>
            </a:r>
            <a:r>
              <a:rPr lang="hu-HU" dirty="0" smtClean="0"/>
              <a:t>:</a:t>
            </a:r>
          </a:p>
          <a:p>
            <a:pPr lvl="1"/>
            <a:r>
              <a:rPr lang="hu-HU" i="1" dirty="0" err="1" smtClean="0"/>
              <a:t>Heat</a:t>
            </a:r>
            <a:r>
              <a:rPr lang="hu-HU" i="1" dirty="0" smtClean="0"/>
              <a:t> CLI: </a:t>
            </a:r>
            <a:r>
              <a:rPr lang="hu-HU" i="1" dirty="0" err="1" smtClean="0"/>
              <a:t>heat</a:t>
            </a:r>
            <a:r>
              <a:rPr lang="hu-HU" i="1" dirty="0" smtClean="0"/>
              <a:t> </a:t>
            </a:r>
            <a:r>
              <a:rPr lang="hu-HU" i="1" dirty="0" err="1" smtClean="0"/>
              <a:t>API-val</a:t>
            </a:r>
            <a:r>
              <a:rPr lang="hu-HU" i="1" dirty="0" smtClean="0"/>
              <a:t> kommunikál</a:t>
            </a:r>
          </a:p>
          <a:p>
            <a:pPr lvl="1"/>
            <a:r>
              <a:rPr lang="hu-HU" i="1" dirty="0" err="1" smtClean="0"/>
              <a:t>Heat-api</a:t>
            </a:r>
            <a:r>
              <a:rPr lang="hu-HU" i="1" dirty="0" smtClean="0"/>
              <a:t>: RPC2Engine</a:t>
            </a:r>
          </a:p>
          <a:p>
            <a:pPr lvl="1"/>
            <a:r>
              <a:rPr lang="hu-HU" i="1" dirty="0" err="1" smtClean="0"/>
              <a:t>Heat-api-cfn</a:t>
            </a:r>
            <a:r>
              <a:rPr lang="hu-HU" i="1" dirty="0" smtClean="0"/>
              <a:t>: AWS RPC2Engine</a:t>
            </a:r>
          </a:p>
          <a:p>
            <a:pPr lvl="1"/>
            <a:r>
              <a:rPr lang="hu-HU" i="1" dirty="0" err="1" smtClean="0"/>
              <a:t>Heat-engine</a:t>
            </a:r>
            <a:r>
              <a:rPr lang="hu-HU" i="1" dirty="0" smtClean="0"/>
              <a:t>: </a:t>
            </a:r>
            <a:r>
              <a:rPr lang="hu-HU" i="1" dirty="0" err="1" smtClean="0"/>
              <a:t>launch</a:t>
            </a:r>
            <a:r>
              <a:rPr lang="hu-HU" i="1" dirty="0" smtClean="0"/>
              <a:t> </a:t>
            </a:r>
            <a:endParaRPr lang="hu-H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hu-HU" dirty="0" smtClean="0"/>
              <a:t>Egy egyszerű </a:t>
            </a:r>
            <a:r>
              <a:rPr lang="hu-HU" dirty="0" err="1" smtClean="0"/>
              <a:t>template</a:t>
            </a:r>
            <a:endParaRPr lang="hu-H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12295" y="1935163"/>
            <a:ext cx="571941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Ami kimaradt, de még </a:t>
            </a:r>
            <a:r>
              <a:rPr lang="hu-HU" dirty="0" smtClean="0"/>
              <a:t>fontos lehet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MySQL</a:t>
            </a:r>
            <a:endParaRPr lang="hu-HU" dirty="0" smtClean="0"/>
          </a:p>
          <a:p>
            <a:r>
              <a:rPr lang="hu-HU" dirty="0" err="1" smtClean="0"/>
              <a:t>RabbitMQ</a:t>
            </a:r>
            <a:endParaRPr lang="hu-HU" dirty="0" smtClean="0"/>
          </a:p>
          <a:p>
            <a:r>
              <a:rPr lang="hu-HU" dirty="0" err="1" smtClean="0"/>
              <a:t>Security</a:t>
            </a:r>
            <a:r>
              <a:rPr lang="hu-HU" dirty="0" smtClean="0"/>
              <a:t> </a:t>
            </a:r>
            <a:r>
              <a:rPr lang="hu-HU" dirty="0" err="1" smtClean="0"/>
              <a:t>group</a:t>
            </a:r>
            <a:endParaRPr lang="hu-HU" dirty="0" smtClean="0"/>
          </a:p>
          <a:p>
            <a:r>
              <a:rPr lang="hu-HU" dirty="0" smtClean="0"/>
              <a:t>Saját VM létrehozása</a:t>
            </a:r>
          </a:p>
          <a:p>
            <a:pPr lvl="1"/>
            <a:r>
              <a:rPr lang="hu-HU" dirty="0" err="1" smtClean="0"/>
              <a:t>Virt-manager</a:t>
            </a:r>
            <a:endParaRPr lang="hu-HU" dirty="0" smtClean="0"/>
          </a:p>
          <a:p>
            <a:pPr lvl="1"/>
            <a:r>
              <a:rPr lang="hu-HU" dirty="0" err="1" smtClean="0"/>
              <a:t>Qemu</a:t>
            </a:r>
            <a:r>
              <a:rPr lang="hu-HU" dirty="0" smtClean="0"/>
              <a:t> VNC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 </a:t>
            </a:r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az </a:t>
            </a:r>
            <a:r>
              <a:rPr lang="hu-HU" dirty="0" err="1" smtClean="0"/>
              <a:t>Openstack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 projekthez több, mint 200 cég csatlakozott, köztük az AMD, a </a:t>
            </a:r>
            <a:r>
              <a:rPr lang="hu-HU" dirty="0" err="1" smtClean="0"/>
              <a:t>Cannonical</a:t>
            </a:r>
            <a:r>
              <a:rPr lang="hu-HU" dirty="0" smtClean="0"/>
              <a:t>, </a:t>
            </a:r>
            <a:r>
              <a:rPr lang="hu-HU" dirty="0" err="1" smtClean="0"/>
              <a:t>a</a:t>
            </a:r>
            <a:r>
              <a:rPr lang="hu-HU" dirty="0" smtClean="0"/>
              <a:t> Cisco, a Dell, az </a:t>
            </a:r>
            <a:r>
              <a:rPr lang="hu-HU" dirty="0" err="1" smtClean="0"/>
              <a:t>Ericson</a:t>
            </a:r>
            <a:r>
              <a:rPr lang="hu-HU" dirty="0" smtClean="0"/>
              <a:t>, a HPP, az IBM, az Intel, a NEC, a </a:t>
            </a:r>
            <a:r>
              <a:rPr lang="hu-HU" dirty="0" err="1" smtClean="0"/>
              <a:t>Rackspace</a:t>
            </a:r>
            <a:r>
              <a:rPr lang="hu-HU" dirty="0" smtClean="0"/>
              <a:t>, </a:t>
            </a:r>
            <a:r>
              <a:rPr lang="hu-HU" dirty="0" err="1" smtClean="0"/>
              <a:t>a</a:t>
            </a:r>
            <a:r>
              <a:rPr lang="hu-HU" dirty="0" smtClean="0"/>
              <a:t> Red Hat, a </a:t>
            </a:r>
            <a:r>
              <a:rPr lang="hu-HU" dirty="0" err="1" smtClean="0"/>
              <a:t>SuSE</a:t>
            </a:r>
            <a:r>
              <a:rPr lang="hu-HU" dirty="0" smtClean="0"/>
              <a:t>,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VMwaree</a:t>
            </a:r>
            <a:r>
              <a:rPr lang="hu-HU" dirty="0" smtClean="0"/>
              <a:t>, és a Yahoo!</a:t>
            </a:r>
          </a:p>
          <a:p>
            <a:pPr algn="just"/>
            <a:r>
              <a:rPr lang="hu-HU" dirty="0" smtClean="0"/>
              <a:t>Nagyon széles </a:t>
            </a:r>
            <a:r>
              <a:rPr lang="hu-HU" dirty="0" err="1" smtClean="0"/>
              <a:t>Hypervisor</a:t>
            </a:r>
            <a:r>
              <a:rPr lang="hu-HU" dirty="0" smtClean="0"/>
              <a:t> támogatás</a:t>
            </a:r>
          </a:p>
          <a:p>
            <a:pPr algn="just"/>
            <a:r>
              <a:rPr lang="hu-HU" dirty="0" smtClean="0"/>
              <a:t>https://wiki.openstack.org/wiki/HypervisorSupportMatrix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/>
          </a:bodyPr>
          <a:lstStyle/>
          <a:p>
            <a:r>
              <a:rPr lang="hu-HU" dirty="0" err="1" smtClean="0"/>
              <a:t>Hypervisor</a:t>
            </a:r>
            <a:r>
              <a:rPr lang="hu-HU" dirty="0" smtClean="0"/>
              <a:t> támogatás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hu-HU" dirty="0" smtClean="0"/>
              <a:t>Group A</a:t>
            </a:r>
          </a:p>
          <a:p>
            <a:pPr lvl="1"/>
            <a:r>
              <a:rPr lang="hu-HU" dirty="0" smtClean="0"/>
              <a:t>Teljes támogatást élveznek</a:t>
            </a:r>
          </a:p>
          <a:p>
            <a:pPr lvl="1"/>
            <a:r>
              <a:rPr lang="hu-HU" dirty="0" err="1" smtClean="0"/>
              <a:t>Libvirt</a:t>
            </a:r>
            <a:r>
              <a:rPr lang="hu-HU" dirty="0" smtClean="0"/>
              <a:t> (KVM)</a:t>
            </a:r>
          </a:p>
          <a:p>
            <a:r>
              <a:rPr lang="hu-HU" dirty="0" smtClean="0"/>
              <a:t>Group B</a:t>
            </a:r>
          </a:p>
          <a:p>
            <a:pPr lvl="1"/>
            <a:r>
              <a:rPr lang="hu-HU" dirty="0" err="1" smtClean="0"/>
              <a:t>Hyper-V</a:t>
            </a:r>
            <a:endParaRPr lang="hu-HU" dirty="0" smtClean="0"/>
          </a:p>
          <a:p>
            <a:pPr lvl="1"/>
            <a:r>
              <a:rPr lang="hu-HU" dirty="0" err="1" smtClean="0"/>
              <a:t>VMware</a:t>
            </a:r>
            <a:endParaRPr lang="hu-HU" dirty="0" smtClean="0"/>
          </a:p>
          <a:p>
            <a:pPr lvl="1"/>
            <a:r>
              <a:rPr lang="hu-HU" dirty="0" err="1" smtClean="0"/>
              <a:t>XenServer</a:t>
            </a:r>
            <a:endParaRPr lang="hu-HU" dirty="0" smtClean="0"/>
          </a:p>
          <a:p>
            <a:r>
              <a:rPr lang="hu-HU" dirty="0" smtClean="0"/>
              <a:t>Group C</a:t>
            </a:r>
          </a:p>
          <a:p>
            <a:pPr lvl="1"/>
            <a:r>
              <a:rPr lang="hu-HU" dirty="0" smtClean="0"/>
              <a:t>Egyéb 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Huawei</a:t>
            </a:r>
            <a:r>
              <a:rPr lang="hu-HU" dirty="0" smtClean="0"/>
              <a:t> </a:t>
            </a:r>
            <a:r>
              <a:rPr lang="hu-HU" dirty="0" err="1" smtClean="0"/>
              <a:t>Telco</a:t>
            </a:r>
            <a:r>
              <a:rPr lang="hu-HU" dirty="0" smtClean="0"/>
              <a:t> </a:t>
            </a:r>
            <a:r>
              <a:rPr lang="hu-HU" dirty="0" err="1" smtClean="0"/>
              <a:t>cloud</a:t>
            </a:r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73819" y="1935163"/>
            <a:ext cx="699636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NSN </a:t>
            </a:r>
            <a:r>
              <a:rPr lang="hu-HU" dirty="0" err="1" smtClean="0"/>
              <a:t>Telco</a:t>
            </a:r>
            <a:r>
              <a:rPr lang="hu-HU" dirty="0" smtClean="0"/>
              <a:t> </a:t>
            </a:r>
            <a:r>
              <a:rPr lang="hu-HU" dirty="0" err="1" smtClean="0"/>
              <a:t>cloud</a:t>
            </a:r>
            <a:endParaRPr lang="hu-HU" dirty="0"/>
          </a:p>
        </p:txBody>
      </p:sp>
      <p:pic>
        <p:nvPicPr>
          <p:cNvPr id="4" name="Tartalom helye 3" descr="https://solutionexchange.vmware.com/images/nsn-cloudArchitecture-960x550px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41218" y="1935163"/>
            <a:ext cx="766156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hu-HU" dirty="0" smtClean="0"/>
              <a:t>NFV/SDN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72032"/>
          </a:xfrm>
        </p:spPr>
        <p:txBody>
          <a:bodyPr>
            <a:normAutofit fontScale="62500" lnSpcReduction="20000"/>
          </a:bodyPr>
          <a:lstStyle/>
          <a:p>
            <a:r>
              <a:rPr lang="hu-HU" b="1" dirty="0" smtClean="0"/>
              <a:t>NFV</a:t>
            </a:r>
            <a:r>
              <a:rPr lang="hu-HU" dirty="0" smtClean="0"/>
              <a:t>: Network </a:t>
            </a:r>
            <a:r>
              <a:rPr lang="hu-HU" dirty="0" err="1"/>
              <a:t>F</a:t>
            </a:r>
            <a:r>
              <a:rPr lang="hu-HU" dirty="0" err="1" smtClean="0"/>
              <a:t>unction</a:t>
            </a:r>
            <a:r>
              <a:rPr lang="hu-HU" dirty="0" smtClean="0"/>
              <a:t> </a:t>
            </a:r>
            <a:r>
              <a:rPr lang="hu-HU" dirty="0" err="1" smtClean="0"/>
              <a:t>Virtualization</a:t>
            </a:r>
            <a:endParaRPr lang="hu-HU" dirty="0" smtClean="0"/>
          </a:p>
          <a:p>
            <a:pPr lvl="1" algn="just"/>
            <a:r>
              <a:rPr lang="hu-HU" dirty="0"/>
              <a:t>A lényege, hogy </a:t>
            </a:r>
            <a:r>
              <a:rPr lang="hu-HU" dirty="0" err="1"/>
              <a:t>virtualizálni</a:t>
            </a:r>
            <a:r>
              <a:rPr lang="hu-HU" dirty="0"/>
              <a:t> lehessen mindazokat a hálózati funkciókat, melyek képesek egy átlagos, ipari szerveren is futni, továbbá ezeket a funkciókat igény szerint lehetséges legyen mozgatni vagy akár installálni. Ez a </a:t>
            </a:r>
            <a:r>
              <a:rPr lang="hu-HU" dirty="0" err="1"/>
              <a:t>cloud</a:t>
            </a:r>
            <a:r>
              <a:rPr lang="hu-HU" dirty="0"/>
              <a:t> technológia  számos előnyökkel bír, főként a hálózati operátoroknak </a:t>
            </a:r>
            <a:r>
              <a:rPr lang="hu-HU" dirty="0" smtClean="0"/>
              <a:t>és vevőiknek:</a:t>
            </a:r>
            <a:br>
              <a:rPr lang="hu-HU" dirty="0" smtClean="0"/>
            </a:br>
            <a:endParaRPr lang="hu-HU" dirty="0"/>
          </a:p>
          <a:p>
            <a:pPr lvl="2" algn="just"/>
            <a:r>
              <a:rPr lang="hu-HU" dirty="0"/>
              <a:t>CAPEX and OPEX csökkenés operátori szemszögből (kevesebb áramfogyasztás, kevesebb eszköz)</a:t>
            </a:r>
          </a:p>
          <a:p>
            <a:pPr lvl="2" algn="just"/>
            <a:r>
              <a:rPr lang="hu-HU" dirty="0"/>
              <a:t>Csökkenti a hálózati </a:t>
            </a:r>
            <a:r>
              <a:rPr lang="hu-HU" dirty="0" smtClean="0"/>
              <a:t>szolgáltatások telepítésének </a:t>
            </a:r>
            <a:r>
              <a:rPr lang="hu-HU" dirty="0"/>
              <a:t>idejét</a:t>
            </a:r>
          </a:p>
          <a:p>
            <a:pPr lvl="2" algn="just"/>
            <a:r>
              <a:rPr lang="hu-HU" dirty="0"/>
              <a:t>Nagyobb flexibilitás</a:t>
            </a:r>
          </a:p>
          <a:p>
            <a:pPr lvl="2" algn="just"/>
            <a:r>
              <a:rPr lang="hu-HU" dirty="0"/>
              <a:t>Kevesebb kockázattal lehet új innovatív szolgáltatásokat telepíteni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pPr algn="just"/>
            <a:r>
              <a:rPr lang="hu-HU" b="1" dirty="0" smtClean="0"/>
              <a:t>SDN</a:t>
            </a:r>
            <a:r>
              <a:rPr lang="hu-HU" dirty="0" smtClean="0"/>
              <a:t>: Software </a:t>
            </a:r>
            <a:r>
              <a:rPr lang="hu-HU" dirty="0" err="1" smtClean="0"/>
              <a:t>Defined</a:t>
            </a:r>
            <a:r>
              <a:rPr lang="hu-HU" dirty="0" smtClean="0"/>
              <a:t> Network</a:t>
            </a:r>
          </a:p>
          <a:p>
            <a:pPr lvl="1" algn="just"/>
            <a:r>
              <a:rPr lang="hu-HU" dirty="0" smtClean="0"/>
              <a:t> </a:t>
            </a:r>
            <a:r>
              <a:rPr lang="hu-HU" dirty="0"/>
              <a:t>Az NFV és az SDN valójában nagyon közeli rokonságban állnak, de mégis függetlenek egymástól. Tehát SDN nélkül is létezhet NFV és fordítva</a:t>
            </a:r>
            <a:r>
              <a:rPr lang="hu-HU" dirty="0" smtClean="0"/>
              <a:t>.</a:t>
            </a:r>
          </a:p>
          <a:p>
            <a:pPr lvl="1" algn="just"/>
            <a:r>
              <a:rPr lang="hu-HU" dirty="0" smtClean="0"/>
              <a:t>Menedzsment a fő feladat</a:t>
            </a:r>
          </a:p>
          <a:p>
            <a:pPr lvl="1" algn="just"/>
            <a:r>
              <a:rPr lang="hu-HU" dirty="0" smtClean="0"/>
              <a:t>Inkább egyetemek fejlesztik</a:t>
            </a:r>
          </a:p>
          <a:p>
            <a:pPr lvl="1" algn="just"/>
            <a:r>
              <a:rPr lang="hu-HU" dirty="0" smtClean="0"/>
              <a:t>Van olyan szolgáltató ami mindkettő megoldást alkalmazza</a:t>
            </a:r>
          </a:p>
          <a:p>
            <a:pPr lvl="1" algn="just"/>
            <a:r>
              <a:rPr lang="hu-HU" i="1" dirty="0" err="1" smtClean="0"/>
              <a:t>OpenFlow</a:t>
            </a:r>
            <a:r>
              <a:rPr lang="hu-HU" i="1" dirty="0" smtClean="0"/>
              <a:t> </a:t>
            </a:r>
            <a:r>
              <a:rPr lang="hu-HU" i="1" dirty="0" err="1" smtClean="0"/>
              <a:t>protocol</a:t>
            </a:r>
            <a:endParaRPr lang="hu-H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SDN</a:t>
            </a:r>
            <a:endParaRPr lang="hu-H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30967" y="1935163"/>
            <a:ext cx="4682066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NFV </a:t>
            </a:r>
            <a:r>
              <a:rPr lang="hu-HU" dirty="0" err="1" smtClean="0"/>
              <a:t>vs</a:t>
            </a:r>
            <a:r>
              <a:rPr lang="hu-HU" dirty="0" smtClean="0"/>
              <a:t> SDN</a:t>
            </a:r>
            <a:endParaRPr lang="hu-H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007019"/>
            <a:ext cx="8229600" cy="424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521</TotalTime>
  <Words>573</Words>
  <Application>Microsoft Office PowerPoint</Application>
  <PresentationFormat>Diavetítés a képernyőre (4:3 oldalarány)</PresentationFormat>
  <Paragraphs>123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Áramlás</vt:lpstr>
      <vt:lpstr>Openstack</vt:lpstr>
      <vt:lpstr>Definíció</vt:lpstr>
      <vt:lpstr>Miért az Openstack?</vt:lpstr>
      <vt:lpstr>Hypervisor támogatás</vt:lpstr>
      <vt:lpstr>Huawei Telco cloud</vt:lpstr>
      <vt:lpstr>NSN Telco cloud</vt:lpstr>
      <vt:lpstr>NFV/SDN</vt:lpstr>
      <vt:lpstr>SDN</vt:lpstr>
      <vt:lpstr>NFV vs SDN</vt:lpstr>
      <vt:lpstr>Openstack Node-ok</vt:lpstr>
      <vt:lpstr>Openstack alap felépítése</vt:lpstr>
      <vt:lpstr>Openstack  főbb projektek, szolgáltatások</vt:lpstr>
      <vt:lpstr>Keystone</vt:lpstr>
      <vt:lpstr>Glance</vt:lpstr>
      <vt:lpstr>Nova I.</vt:lpstr>
      <vt:lpstr>Nova II.</vt:lpstr>
      <vt:lpstr>Cinder</vt:lpstr>
      <vt:lpstr>Neutron</vt:lpstr>
      <vt:lpstr>Neutron II</vt:lpstr>
      <vt:lpstr>Neutron III.</vt:lpstr>
      <vt:lpstr>Dashboard</vt:lpstr>
      <vt:lpstr>Flavors</vt:lpstr>
      <vt:lpstr>Orchestration service</vt:lpstr>
      <vt:lpstr>Egy egyszerű template</vt:lpstr>
      <vt:lpstr>Ami kimaradt, de még fontos lehet</vt:lpstr>
      <vt:lpstr>Kérdések 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Openstack</dc:title>
  <dc:creator>Zoli</dc:creator>
  <cp:lastModifiedBy>Zoli</cp:lastModifiedBy>
  <cp:revision>60</cp:revision>
  <dcterms:created xsi:type="dcterms:W3CDTF">2014-04-08T15:16:23Z</dcterms:created>
  <dcterms:modified xsi:type="dcterms:W3CDTF">2014-04-09T20:48:16Z</dcterms:modified>
</cp:coreProperties>
</file>