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95" r:id="rId6"/>
    <p:sldId id="297" r:id="rId7"/>
    <p:sldId id="298" r:id="rId8"/>
    <p:sldId id="296" r:id="rId9"/>
    <p:sldId id="315" r:id="rId10"/>
    <p:sldId id="292" r:id="rId11"/>
    <p:sldId id="308" r:id="rId12"/>
    <p:sldId id="299" r:id="rId13"/>
    <p:sldId id="300" r:id="rId14"/>
    <p:sldId id="259" r:id="rId15"/>
    <p:sldId id="260" r:id="rId16"/>
    <p:sldId id="304" r:id="rId17"/>
    <p:sldId id="305" r:id="rId18"/>
    <p:sldId id="306" r:id="rId19"/>
    <p:sldId id="307" r:id="rId20"/>
    <p:sldId id="261" r:id="rId21"/>
    <p:sldId id="263" r:id="rId22"/>
    <p:sldId id="301" r:id="rId23"/>
    <p:sldId id="288" r:id="rId24"/>
    <p:sldId id="262" r:id="rId25"/>
    <p:sldId id="311" r:id="rId26"/>
    <p:sldId id="314" r:id="rId27"/>
    <p:sldId id="270" r:id="rId28"/>
    <p:sldId id="267" r:id="rId29"/>
    <p:sldId id="278" r:id="rId30"/>
    <p:sldId id="302" r:id="rId31"/>
    <p:sldId id="303" r:id="rId32"/>
    <p:sldId id="312" r:id="rId33"/>
    <p:sldId id="309" r:id="rId34"/>
    <p:sldId id="275" r:id="rId35"/>
    <p:sldId id="274" r:id="rId36"/>
    <p:sldId id="310" r:id="rId37"/>
    <p:sldId id="265" r:id="rId38"/>
    <p:sldId id="266" r:id="rId39"/>
    <p:sldId id="279" r:id="rId40"/>
    <p:sldId id="286" r:id="rId41"/>
    <p:sldId id="272" r:id="rId42"/>
    <p:sldId id="271" r:id="rId43"/>
    <p:sldId id="280" r:id="rId44"/>
    <p:sldId id="285" r:id="rId45"/>
    <p:sldId id="284" r:id="rId46"/>
    <p:sldId id="290" r:id="rId47"/>
    <p:sldId id="293" r:id="rId48"/>
    <p:sldId id="294" r:id="rId49"/>
    <p:sldId id="291" r:id="rId50"/>
    <p:sldId id="281" r:id="rId51"/>
    <p:sldId id="282" r:id="rId52"/>
    <p:sldId id="283" r:id="rId53"/>
    <p:sldId id="313" r:id="rId54"/>
    <p:sldId id="287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7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9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4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5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4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67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0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3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2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7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DA002-5A34-4B86-91AD-252C3B3AEB59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BE7B8-C27F-40CF-ADC2-7D5FA9588F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7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922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you are a plain user surfing the web</a:t>
            </a:r>
          </a:p>
          <a:p>
            <a:pPr lvl="1"/>
            <a:r>
              <a:rPr lang="en-US" dirty="0"/>
              <a:t>You </a:t>
            </a:r>
            <a:r>
              <a:rPr lang="en-US" dirty="0" smtClean="0"/>
              <a:t>might </a:t>
            </a:r>
            <a:r>
              <a:rPr lang="en-US" dirty="0"/>
              <a:t>be hacked through memory corruption </a:t>
            </a:r>
            <a:r>
              <a:rPr lang="en-US" dirty="0" smtClean="0"/>
              <a:t>vulnerability (or Java)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127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you are a plain user surfing the web</a:t>
            </a:r>
          </a:p>
          <a:p>
            <a:pPr lvl="1"/>
            <a:r>
              <a:rPr lang="en-US" dirty="0"/>
              <a:t>You </a:t>
            </a:r>
            <a:r>
              <a:rPr lang="en-US" dirty="0" smtClean="0"/>
              <a:t>might </a:t>
            </a:r>
            <a:r>
              <a:rPr lang="en-US" dirty="0"/>
              <a:t>be hacked through memory corruption </a:t>
            </a:r>
            <a:r>
              <a:rPr lang="en-US" dirty="0" smtClean="0"/>
              <a:t>vulnerability (or Java)</a:t>
            </a:r>
          </a:p>
          <a:p>
            <a:pPr lvl="1"/>
            <a:r>
              <a:rPr lang="en-US" dirty="0" smtClean="0"/>
              <a:t>credit card </a:t>
            </a:r>
            <a:r>
              <a:rPr lang="en-US" dirty="0" smtClean="0"/>
              <a:t>stolen</a:t>
            </a:r>
            <a:r>
              <a:rPr lang="hu-HU" dirty="0" smtClean="0"/>
              <a:t>, internet bank hacked</a:t>
            </a:r>
            <a:endParaRPr lang="en-US" dirty="0" smtClean="0"/>
          </a:p>
        </p:txBody>
      </p:sp>
      <p:pic>
        <p:nvPicPr>
          <p:cNvPr id="5" name="Content Placeholder 4" descr="iStock_000016622110XSmall-300x299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1" b="7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3208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should care?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you are a plain user surfing the web</a:t>
            </a:r>
          </a:p>
          <a:p>
            <a:pPr lvl="1"/>
            <a:r>
              <a:rPr lang="en-US" dirty="0"/>
              <a:t>You </a:t>
            </a:r>
            <a:r>
              <a:rPr lang="en-US" dirty="0" smtClean="0"/>
              <a:t>might </a:t>
            </a:r>
            <a:r>
              <a:rPr lang="en-US" dirty="0"/>
              <a:t>be hacked through memory corruption </a:t>
            </a:r>
            <a:r>
              <a:rPr lang="en-US" dirty="0" smtClean="0"/>
              <a:t>vulnerability (or Java)</a:t>
            </a:r>
          </a:p>
          <a:p>
            <a:pPr lvl="1"/>
            <a:r>
              <a:rPr lang="en-US" dirty="0" smtClean="0"/>
              <a:t>credit card </a:t>
            </a:r>
            <a:r>
              <a:rPr lang="en-US" dirty="0" smtClean="0"/>
              <a:t>stolen</a:t>
            </a:r>
            <a:r>
              <a:rPr lang="hu-HU" dirty="0" smtClean="0"/>
              <a:t>, internet bank hacked</a:t>
            </a:r>
            <a:endParaRPr lang="en-US" dirty="0" smtClean="0"/>
          </a:p>
          <a:p>
            <a:pPr lvl="1"/>
            <a:r>
              <a:rPr lang="en-US" dirty="0" smtClean="0"/>
              <a:t>identity stolen</a:t>
            </a:r>
          </a:p>
        </p:txBody>
      </p:sp>
      <p:pic>
        <p:nvPicPr>
          <p:cNvPr id="7" name="Picture 6" descr="Képernyőfotó 2013-08-11 - 14.5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994" y="-17593"/>
            <a:ext cx="5050005" cy="687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11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you are a plain user surfing the web</a:t>
            </a:r>
          </a:p>
          <a:p>
            <a:pPr lvl="1"/>
            <a:r>
              <a:rPr lang="en-US" dirty="0"/>
              <a:t>You </a:t>
            </a:r>
            <a:r>
              <a:rPr lang="en-US" dirty="0" smtClean="0"/>
              <a:t>might </a:t>
            </a:r>
            <a:r>
              <a:rPr lang="en-US" dirty="0"/>
              <a:t>be hacked through memory corruption </a:t>
            </a:r>
            <a:r>
              <a:rPr lang="en-US" dirty="0" smtClean="0"/>
              <a:t>vulnerability (or Java)</a:t>
            </a:r>
          </a:p>
          <a:p>
            <a:pPr lvl="1"/>
            <a:r>
              <a:rPr lang="en-US" dirty="0" smtClean="0"/>
              <a:t>credit card </a:t>
            </a:r>
            <a:r>
              <a:rPr lang="en-US" dirty="0" smtClean="0"/>
              <a:t>stolen</a:t>
            </a:r>
            <a:r>
              <a:rPr lang="hu-HU" dirty="0"/>
              <a:t> , internet bank hacked</a:t>
            </a:r>
            <a:endParaRPr lang="en-US" dirty="0" smtClean="0"/>
          </a:p>
          <a:p>
            <a:pPr lvl="1"/>
            <a:r>
              <a:rPr lang="en-US" dirty="0" smtClean="0"/>
              <a:t>identity stolen</a:t>
            </a:r>
          </a:p>
          <a:p>
            <a:pPr lvl="1"/>
            <a:r>
              <a:rPr lang="en-US" dirty="0" err="1" smtClean="0"/>
              <a:t>facebook</a:t>
            </a:r>
            <a:r>
              <a:rPr lang="en-US" dirty="0" smtClean="0"/>
              <a:t> wall spammed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7" name="Picture 6" descr="facebook-spam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203" y="2005723"/>
            <a:ext cx="6135797" cy="371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23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How function calls </a:t>
            </a:r>
            <a:r>
              <a:rPr lang="hu-HU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stack is an </a:t>
            </a:r>
            <a:r>
              <a:rPr lang="en-US" dirty="0" smtClean="0"/>
              <a:t>area (subset) </a:t>
            </a:r>
            <a:r>
              <a:rPr lang="en-US" dirty="0"/>
              <a:t>of memory (RAM</a:t>
            </a:r>
            <a:r>
              <a:rPr lang="en-US" dirty="0" smtClean="0"/>
              <a:t>)</a:t>
            </a: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New stack frame is allocated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Space </a:t>
            </a:r>
            <a:r>
              <a:rPr lang="en-US" dirty="0"/>
              <a:t>is made on the stack for the return </a:t>
            </a:r>
            <a:r>
              <a:rPr lang="en-US" dirty="0" smtClean="0"/>
              <a:t>value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your parameters</a:t>
            </a:r>
            <a:r>
              <a:rPr lang="hu-HU" dirty="0" smtClean="0"/>
              <a:t> (or pointers)</a:t>
            </a:r>
            <a:r>
              <a:rPr lang="en-US" dirty="0" smtClean="0"/>
              <a:t> </a:t>
            </a:r>
            <a:r>
              <a:rPr lang="en-US" dirty="0"/>
              <a:t>are pushed on to the stack </a:t>
            </a:r>
            <a:r>
              <a:rPr lang="hu-HU" dirty="0" smtClean="0"/>
              <a:t>(?????)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Your </a:t>
            </a:r>
            <a:r>
              <a:rPr lang="en-US" dirty="0"/>
              <a:t>code makes the call (or jump</a:t>
            </a:r>
            <a:r>
              <a:rPr lang="en-US" dirty="0" smtClean="0"/>
              <a:t>)</a:t>
            </a:r>
            <a:r>
              <a:rPr lang="hu-HU" dirty="0" smtClean="0"/>
              <a:t> to stack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Return </a:t>
            </a:r>
            <a:r>
              <a:rPr lang="en-US" dirty="0"/>
              <a:t>address </a:t>
            </a:r>
            <a:r>
              <a:rPr lang="en-US" dirty="0" err="1"/>
              <a:t>mindig</a:t>
            </a:r>
            <a:r>
              <a:rPr lang="en-US" dirty="0"/>
              <a:t> </a:t>
            </a:r>
            <a:r>
              <a:rPr lang="en-US" dirty="0" err="1"/>
              <a:t>zold</a:t>
            </a:r>
            <a:r>
              <a:rPr lang="en-US" dirty="0"/>
              <a:t>, cookie </a:t>
            </a:r>
            <a:r>
              <a:rPr lang="en-US" dirty="0" err="1"/>
              <a:t>mindig</a:t>
            </a:r>
            <a:r>
              <a:rPr lang="en-US" dirty="0"/>
              <a:t> </a:t>
            </a:r>
            <a:r>
              <a:rPr lang="en-US" dirty="0" err="1"/>
              <a:t>piros</a:t>
            </a:r>
            <a:r>
              <a:rPr lang="en-US" dirty="0"/>
              <a:t>, </a:t>
            </a:r>
            <a:r>
              <a:rPr lang="en-US" dirty="0" err="1"/>
              <a:t>adat</a:t>
            </a:r>
            <a:r>
              <a:rPr lang="en-US" dirty="0"/>
              <a:t> </a:t>
            </a:r>
            <a:r>
              <a:rPr lang="en-US" dirty="0" err="1"/>
              <a:t>kek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70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Function</a:t>
            </a:r>
            <a:r>
              <a:rPr lang="hu-HU" dirty="0" smtClean="0"/>
              <a:t> </a:t>
            </a:r>
            <a:r>
              <a:rPr lang="hu-HU" dirty="0" err="1" smtClean="0"/>
              <a:t>calls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34" y="1142681"/>
            <a:ext cx="3629532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15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Function</a:t>
            </a:r>
            <a:r>
              <a:rPr lang="hu-HU" dirty="0" smtClean="0"/>
              <a:t> </a:t>
            </a:r>
            <a:r>
              <a:rPr lang="hu-HU" dirty="0" err="1" smtClean="0"/>
              <a:t>calls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23" y="1142681"/>
            <a:ext cx="3600953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6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Function</a:t>
            </a:r>
            <a:r>
              <a:rPr lang="hu-HU" dirty="0" smtClean="0"/>
              <a:t> </a:t>
            </a:r>
            <a:r>
              <a:rPr lang="hu-HU" dirty="0" err="1" smtClean="0"/>
              <a:t>calls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23" y="1142681"/>
            <a:ext cx="3600953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445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Function</a:t>
            </a:r>
            <a:r>
              <a:rPr lang="hu-HU" dirty="0" smtClean="0"/>
              <a:t> </a:t>
            </a:r>
            <a:r>
              <a:rPr lang="hu-HU" dirty="0" err="1" smtClean="0"/>
              <a:t>calls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7" y="1142681"/>
            <a:ext cx="3801005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59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Function</a:t>
            </a:r>
            <a:r>
              <a:rPr lang="hu-HU" dirty="0" smtClean="0"/>
              <a:t> </a:t>
            </a:r>
            <a:r>
              <a:rPr lang="hu-HU" dirty="0" err="1" smtClean="0"/>
              <a:t>calls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838" y="1142681"/>
            <a:ext cx="5182323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13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About</a:t>
            </a:r>
            <a:r>
              <a:rPr lang="hu-HU" dirty="0" smtClean="0"/>
              <a:t>:</a:t>
            </a:r>
            <a:r>
              <a:rPr lang="hu-HU" dirty="0" err="1" smtClean="0"/>
              <a:t>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941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Metaphore </a:t>
            </a:r>
            <a:r>
              <a:rPr lang="hu-HU" dirty="0" smtClean="0"/>
              <a:t>function 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hu-HU" dirty="0" smtClean="0"/>
              <a:t>abbit goes to the </a:t>
            </a:r>
            <a:r>
              <a:rPr lang="hu-HU" dirty="0" smtClean="0"/>
              <a:t>queen to </a:t>
            </a:r>
            <a:r>
              <a:rPr lang="hu-HU" dirty="0" smtClean="0"/>
              <a:t>pick up new instructions</a:t>
            </a:r>
          </a:p>
          <a:p>
            <a:r>
              <a:rPr lang="en-US" dirty="0" smtClean="0"/>
              <a:t>I</a:t>
            </a:r>
            <a:r>
              <a:rPr lang="hu-HU" dirty="0" smtClean="0"/>
              <a:t>nstruction: </a:t>
            </a:r>
            <a:r>
              <a:rPr lang="hu-HU" dirty="0" smtClean="0"/>
              <a:t>Rabbit, </a:t>
            </a:r>
            <a:r>
              <a:rPr lang="hu-HU" dirty="0" smtClean="0"/>
              <a:t>Go </a:t>
            </a:r>
            <a:r>
              <a:rPr lang="hu-HU" dirty="0" smtClean="0"/>
              <a:t>to that address, </a:t>
            </a:r>
            <a:endParaRPr lang="hu-HU" dirty="0" smtClean="0"/>
          </a:p>
          <a:p>
            <a:r>
              <a:rPr lang="hu-HU" dirty="0" smtClean="0"/>
              <a:t>bring </a:t>
            </a:r>
            <a:r>
              <a:rPr lang="hu-HU" dirty="0"/>
              <a:t>this bottle of water you get from Alice (</a:t>
            </a:r>
            <a:r>
              <a:rPr lang="hu-HU" dirty="0" smtClean="0"/>
              <a:t>user input)</a:t>
            </a:r>
            <a:endParaRPr lang="hu-HU" dirty="0"/>
          </a:p>
          <a:p>
            <a:r>
              <a:rPr lang="hu-HU" dirty="0" smtClean="0"/>
              <a:t>do what is told there (</a:t>
            </a:r>
            <a:r>
              <a:rPr lang="hu-HU" dirty="0" smtClean="0"/>
              <a:t>e.g. </a:t>
            </a:r>
            <a:r>
              <a:rPr lang="hu-HU" dirty="0" smtClean="0"/>
              <a:t>spill it in a </a:t>
            </a:r>
            <a:r>
              <a:rPr lang="hu-HU" dirty="0" smtClean="0"/>
              <a:t>pot), </a:t>
            </a:r>
            <a:endParaRPr lang="hu-HU" dirty="0" smtClean="0"/>
          </a:p>
          <a:p>
            <a:r>
              <a:rPr lang="hu-HU" dirty="0" smtClean="0"/>
              <a:t>and when you </a:t>
            </a:r>
            <a:r>
              <a:rPr lang="hu-HU" dirty="0" smtClean="0"/>
              <a:t>finish, come back </a:t>
            </a:r>
            <a:r>
              <a:rPr lang="hu-HU" dirty="0" smtClean="0"/>
              <a:t>here for new instructions. </a:t>
            </a:r>
          </a:p>
          <a:p>
            <a:r>
              <a:rPr lang="hu-HU" dirty="0" smtClean="0"/>
              <a:t>Because </a:t>
            </a:r>
            <a:r>
              <a:rPr lang="hu-HU" dirty="0" smtClean="0"/>
              <a:t>the rabbit </a:t>
            </a:r>
            <a:r>
              <a:rPr lang="hu-HU" dirty="0" smtClean="0"/>
              <a:t>forgets everything, here is the address he should come back when finished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996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hu-HU" dirty="0" smtClean="0"/>
              <a:t>tack </a:t>
            </a:r>
            <a:r>
              <a:rPr lang="hu-HU" dirty="0" smtClean="0"/>
              <a:t>overflow vulnerability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Stack overflow happens when the user can put more data on the allocated stack, than available</a:t>
            </a:r>
          </a:p>
          <a:p>
            <a:r>
              <a:rPr lang="hu-HU" dirty="0" smtClean="0"/>
              <a:t>If more data is put on the stack (stack overflow), magic will happen</a:t>
            </a:r>
          </a:p>
          <a:p>
            <a:endParaRPr lang="hu-HU" dirty="0"/>
          </a:p>
          <a:p>
            <a:r>
              <a:rPr lang="hu-HU" dirty="0" smtClean="0"/>
              <a:t>(Rendelkezésre </a:t>
            </a:r>
            <a:r>
              <a:rPr lang="hu-HU" dirty="0"/>
              <a:t>álló hely vs oda másolt adatok, preciz hosszellenőrzés, padding, feltöltés -&gt; regiszter módositás, visszatérési cim </a:t>
            </a:r>
            <a:r>
              <a:rPr lang="hu-HU" dirty="0" smtClean="0"/>
              <a:t>modositás)</a:t>
            </a:r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r>
              <a:rPr lang="en-US" dirty="0" smtClean="0"/>
              <a:t>B</a:t>
            </a:r>
            <a:r>
              <a:rPr lang="hu-HU" dirty="0" smtClean="0"/>
              <a:t>uffer overflow</a:t>
            </a:r>
          </a:p>
          <a:p>
            <a:pPr lvl="1"/>
            <a:r>
              <a:rPr lang="en-US" b="1" dirty="0" smtClean="0"/>
              <a:t>S</a:t>
            </a:r>
            <a:r>
              <a:rPr lang="hu-HU" b="1" dirty="0" smtClean="0"/>
              <a:t>tack overflow</a:t>
            </a:r>
          </a:p>
          <a:p>
            <a:pPr lvl="1"/>
            <a:r>
              <a:rPr lang="en-US" dirty="0" smtClean="0"/>
              <a:t>H</a:t>
            </a:r>
            <a:r>
              <a:rPr lang="hu-HU" dirty="0" smtClean="0"/>
              <a:t>eap overflow</a:t>
            </a:r>
          </a:p>
          <a:p>
            <a:pPr lvl="1"/>
            <a:endParaRPr lang="hu-HU" dirty="0"/>
          </a:p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088243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 overflow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picture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312" y="1142681"/>
            <a:ext cx="5201376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190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hu-HU" dirty="0" smtClean="0"/>
              <a:t>tack overflow hasonlat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Alice gives a bottle of water </a:t>
            </a:r>
          </a:p>
          <a:p>
            <a:r>
              <a:rPr lang="hu-HU" dirty="0" smtClean="0"/>
              <a:t>Big bottle, way </a:t>
            </a:r>
            <a:r>
              <a:rPr lang="hu-HU" dirty="0" smtClean="0"/>
              <a:t>too much water</a:t>
            </a:r>
          </a:p>
          <a:p>
            <a:r>
              <a:rPr lang="en-US" dirty="0" smtClean="0"/>
              <a:t>W</a:t>
            </a:r>
            <a:r>
              <a:rPr lang="hu-HU" dirty="0" smtClean="0"/>
              <a:t>hen rabbit </a:t>
            </a:r>
            <a:r>
              <a:rPr lang="hu-HU" dirty="0" smtClean="0"/>
              <a:t>spills the water </a:t>
            </a:r>
            <a:r>
              <a:rPr lang="hu-HU" dirty="0" smtClean="0"/>
              <a:t>in the </a:t>
            </a:r>
            <a:r>
              <a:rPr lang="hu-HU" dirty="0" smtClean="0"/>
              <a:t>pot, it </a:t>
            </a:r>
            <a:r>
              <a:rPr lang="hu-HU" dirty="0" smtClean="0"/>
              <a:t>overflows</a:t>
            </a:r>
          </a:p>
          <a:p>
            <a:r>
              <a:rPr lang="en-US" dirty="0" smtClean="0"/>
              <a:t>Water o</a:t>
            </a:r>
            <a:r>
              <a:rPr lang="hu-HU" dirty="0" smtClean="0"/>
              <a:t>verflow causes temporary chaos</a:t>
            </a:r>
          </a:p>
          <a:p>
            <a:r>
              <a:rPr lang="hu-HU" dirty="0" smtClean="0"/>
              <a:t>Alice can change the </a:t>
            </a:r>
            <a:r>
              <a:rPr lang="hu-HU" dirty="0" smtClean="0"/>
              <a:t>reutrn address</a:t>
            </a:r>
            <a:r>
              <a:rPr lang="hu-HU" dirty="0" smtClean="0"/>
              <a:t>, where the rabbit should go back for new instructions</a:t>
            </a:r>
          </a:p>
          <a:p>
            <a:r>
              <a:rPr lang="hu-HU" dirty="0" smtClean="0"/>
              <a:t>At the new return address, </a:t>
            </a:r>
            <a:r>
              <a:rPr lang="en-US" dirty="0" smtClean="0"/>
              <a:t>new </a:t>
            </a:r>
            <a:r>
              <a:rPr lang="en-US" dirty="0" smtClean="0"/>
              <a:t>instructions will be given by </a:t>
            </a:r>
            <a:r>
              <a:rPr lang="en-US" dirty="0" smtClean="0"/>
              <a:t>Alice</a:t>
            </a:r>
            <a:r>
              <a:rPr lang="hu-HU" dirty="0"/>
              <a:t> </a:t>
            </a:r>
            <a:r>
              <a:rPr lang="hu-HU" dirty="0" smtClean="0"/>
              <a:t>and not the queen</a:t>
            </a:r>
            <a:endParaRPr lang="hu-HU" dirty="0"/>
          </a:p>
          <a:p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83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Stack overflow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1972 – </a:t>
            </a:r>
            <a:r>
              <a:rPr lang="en-US" dirty="0"/>
              <a:t>Computer Security Technology Planning </a:t>
            </a:r>
            <a:r>
              <a:rPr lang="en-US" dirty="0" smtClean="0"/>
              <a:t>Study</a:t>
            </a:r>
            <a:endParaRPr lang="hu-HU" dirty="0" smtClean="0"/>
          </a:p>
          <a:p>
            <a:r>
              <a:rPr lang="hu-HU" dirty="0" smtClean="0"/>
              <a:t>1988 – Morris </a:t>
            </a:r>
            <a:r>
              <a:rPr lang="hu-HU" dirty="0" err="1" smtClean="0"/>
              <a:t>worm</a:t>
            </a:r>
            <a:endParaRPr lang="hu-HU" dirty="0" smtClean="0"/>
          </a:p>
          <a:p>
            <a:r>
              <a:rPr lang="hu-HU" dirty="0" smtClean="0"/>
              <a:t>1996 – </a:t>
            </a:r>
            <a:r>
              <a:rPr lang="en-US" dirty="0"/>
              <a:t>Smashing the Stack for Fun and </a:t>
            </a:r>
            <a:r>
              <a:rPr lang="en-US" dirty="0" smtClean="0"/>
              <a:t>Profit</a:t>
            </a:r>
            <a:r>
              <a:rPr lang="hu-HU" dirty="0" smtClean="0"/>
              <a:t> (</a:t>
            </a:r>
            <a:r>
              <a:rPr lang="en-US" dirty="0"/>
              <a:t>Aleph One</a:t>
            </a:r>
            <a:r>
              <a:rPr lang="hu-HU" dirty="0" smtClean="0"/>
              <a:t>)</a:t>
            </a:r>
          </a:p>
          <a:p>
            <a:r>
              <a:rPr lang="hu-HU" dirty="0" smtClean="0"/>
              <a:t>2000 – NSA – </a:t>
            </a:r>
            <a:r>
              <a:rPr lang="hu-HU" dirty="0" err="1" smtClean="0"/>
              <a:t>SELinux</a:t>
            </a:r>
            <a:r>
              <a:rPr lang="hu-HU" dirty="0" smtClean="0"/>
              <a:t> </a:t>
            </a:r>
            <a:r>
              <a:rPr lang="hu-HU" dirty="0" err="1" smtClean="0"/>
              <a:t>open</a:t>
            </a:r>
            <a:r>
              <a:rPr lang="hu-HU" dirty="0" smtClean="0"/>
              <a:t> </a:t>
            </a:r>
            <a:r>
              <a:rPr lang="hu-HU" dirty="0" err="1" smtClean="0"/>
              <a:t>sourced</a:t>
            </a:r>
            <a:endParaRPr lang="hu-HU" dirty="0" smtClean="0"/>
          </a:p>
          <a:p>
            <a:r>
              <a:rPr lang="hu-HU" dirty="0" smtClean="0"/>
              <a:t>2000 – </a:t>
            </a:r>
            <a:r>
              <a:rPr lang="hu-HU" dirty="0" err="1" smtClean="0"/>
              <a:t>PaX</a:t>
            </a:r>
            <a:r>
              <a:rPr lang="hu-HU" dirty="0" smtClean="0"/>
              <a:t> </a:t>
            </a:r>
            <a:r>
              <a:rPr lang="hu-HU" dirty="0"/>
              <a:t>T</a:t>
            </a:r>
            <a:r>
              <a:rPr lang="hu-HU" dirty="0" smtClean="0"/>
              <a:t>eam</a:t>
            </a:r>
          </a:p>
          <a:p>
            <a:r>
              <a:rPr lang="hu-HU" dirty="0" smtClean="0"/>
              <a:t>2003 – </a:t>
            </a:r>
            <a:r>
              <a:rPr lang="hu-HU" dirty="0" err="1" smtClean="0"/>
              <a:t>SELinux</a:t>
            </a:r>
            <a:r>
              <a:rPr lang="hu-HU" dirty="0" smtClean="0"/>
              <a:t> </a:t>
            </a:r>
            <a:r>
              <a:rPr lang="hu-HU" dirty="0" err="1" smtClean="0"/>
              <a:t>merged</a:t>
            </a:r>
            <a:r>
              <a:rPr lang="hu-HU" dirty="0" smtClean="0"/>
              <a:t> </a:t>
            </a:r>
            <a:r>
              <a:rPr lang="hu-HU" dirty="0" err="1" smtClean="0"/>
              <a:t>into</a:t>
            </a:r>
            <a:r>
              <a:rPr lang="hu-HU" dirty="0" smtClean="0"/>
              <a:t> </a:t>
            </a:r>
            <a:r>
              <a:rPr lang="hu-HU" dirty="0" err="1" smtClean="0"/>
              <a:t>mainline</a:t>
            </a:r>
            <a:r>
              <a:rPr lang="hu-HU" dirty="0" smtClean="0"/>
              <a:t> Linux Kernel</a:t>
            </a:r>
          </a:p>
          <a:p>
            <a:r>
              <a:rPr lang="hu-HU" dirty="0" smtClean="0"/>
              <a:t>2004 – </a:t>
            </a:r>
            <a:r>
              <a:rPr lang="hu-HU" dirty="0" err="1" smtClean="0"/>
              <a:t>Egghunters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small</a:t>
            </a:r>
            <a:r>
              <a:rPr lang="hu-HU" dirty="0" smtClean="0"/>
              <a:t> </a:t>
            </a:r>
            <a:r>
              <a:rPr lang="hu-HU" dirty="0" err="1" smtClean="0"/>
              <a:t>buffers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250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Shellcode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The attacker code what the attacker wants to execute</a:t>
            </a:r>
          </a:p>
          <a:p>
            <a:r>
              <a:rPr lang="hu-HU" dirty="0" smtClean="0"/>
              <a:t>The instructions which will be given by Alice to the rabbit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232359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Mitigation </a:t>
            </a:r>
            <a:r>
              <a:rPr lang="hu-HU" dirty="0" smtClean="0"/>
              <a:t>techniques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All of the following mitigation techniques are used against every memory corruption vulns</a:t>
            </a:r>
          </a:p>
          <a:p>
            <a:r>
              <a:rPr lang="hu-HU" dirty="0" smtClean="0"/>
              <a:t>Not just against </a:t>
            </a:r>
            <a:r>
              <a:rPr lang="hu-HU" dirty="0" smtClean="0"/>
              <a:t>stack overflow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42740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Stack</a:t>
            </a:r>
            <a:r>
              <a:rPr lang="hu-HU" dirty="0" smtClean="0"/>
              <a:t> </a:t>
            </a:r>
            <a:r>
              <a:rPr lang="hu-HU" dirty="0" err="1" smtClean="0"/>
              <a:t>canary</a:t>
            </a:r>
            <a:r>
              <a:rPr lang="hu-HU" dirty="0" smtClean="0"/>
              <a:t>/</a:t>
            </a:r>
            <a:r>
              <a:rPr lang="hu-HU" dirty="0" err="1" smtClean="0"/>
              <a:t>cookie</a:t>
            </a:r>
            <a:r>
              <a:rPr lang="hu-HU" dirty="0" smtClean="0"/>
              <a:t> hasonlat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Alice gives a bottle of water </a:t>
            </a:r>
          </a:p>
          <a:p>
            <a:r>
              <a:rPr lang="en-US" dirty="0"/>
              <a:t>W</a:t>
            </a:r>
            <a:r>
              <a:rPr lang="hu-HU" dirty="0"/>
              <a:t>ay too much water</a:t>
            </a:r>
          </a:p>
          <a:p>
            <a:r>
              <a:rPr lang="en-US" dirty="0"/>
              <a:t>W</a:t>
            </a:r>
            <a:r>
              <a:rPr lang="hu-HU" dirty="0"/>
              <a:t>hen rabbit </a:t>
            </a:r>
            <a:r>
              <a:rPr lang="hu-HU" dirty="0" smtClean="0"/>
              <a:t>spills water </a:t>
            </a:r>
            <a:r>
              <a:rPr lang="hu-HU" dirty="0"/>
              <a:t>in the pot it </a:t>
            </a:r>
            <a:r>
              <a:rPr lang="hu-HU" dirty="0" smtClean="0"/>
              <a:t>overflows</a:t>
            </a:r>
          </a:p>
          <a:p>
            <a:r>
              <a:rPr lang="hu-HU" dirty="0" smtClean="0"/>
              <a:t>There is an alarm </a:t>
            </a:r>
            <a:r>
              <a:rPr lang="hu-HU" dirty="0" smtClean="0"/>
              <a:t>system mounted at the bottom of the pot </a:t>
            </a:r>
          </a:p>
          <a:p>
            <a:r>
              <a:rPr lang="hu-HU" dirty="0" smtClean="0"/>
              <a:t>Triggered </a:t>
            </a:r>
            <a:r>
              <a:rPr lang="hu-HU" dirty="0" smtClean="0"/>
              <a:t>when the water overflows</a:t>
            </a:r>
          </a:p>
          <a:p>
            <a:r>
              <a:rPr lang="hu-HU" dirty="0" smtClean="0"/>
              <a:t>Alarm system commands rabbit to freeze, not to move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8712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Stack</a:t>
            </a:r>
            <a:r>
              <a:rPr lang="hu-HU" dirty="0" smtClean="0"/>
              <a:t> </a:t>
            </a:r>
            <a:r>
              <a:rPr lang="hu-HU" dirty="0" err="1" smtClean="0"/>
              <a:t>canary</a:t>
            </a:r>
            <a:r>
              <a:rPr lang="hu-HU" dirty="0" smtClean="0"/>
              <a:t>/</a:t>
            </a:r>
            <a:r>
              <a:rPr lang="hu-HU" dirty="0" err="1" smtClean="0"/>
              <a:t>cookie</a:t>
            </a:r>
            <a:r>
              <a:rPr lang="hu-HU" dirty="0" smtClean="0"/>
              <a:t> (/GS)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1997 Linux </a:t>
            </a:r>
            <a:r>
              <a:rPr lang="hu-HU" dirty="0" smtClean="0"/>
              <a:t>(GCC)</a:t>
            </a:r>
          </a:p>
          <a:p>
            <a:r>
              <a:rPr lang="hu-HU" dirty="0"/>
              <a:t>2002 MS </a:t>
            </a:r>
            <a:r>
              <a:rPr lang="hu-HU" dirty="0" smtClean="0"/>
              <a:t>(Visual </a:t>
            </a:r>
            <a:r>
              <a:rPr lang="hu-HU" dirty="0" err="1" smtClean="0"/>
              <a:t>Studio</a:t>
            </a:r>
            <a:r>
              <a:rPr lang="hu-HU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63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Stack</a:t>
            </a:r>
            <a:r>
              <a:rPr lang="hu-HU" dirty="0" smtClean="0"/>
              <a:t> </a:t>
            </a:r>
            <a:r>
              <a:rPr lang="hu-HU" dirty="0" err="1" smtClean="0"/>
              <a:t>canary</a:t>
            </a:r>
            <a:r>
              <a:rPr lang="hu-HU" dirty="0" smtClean="0"/>
              <a:t>/</a:t>
            </a:r>
            <a:r>
              <a:rPr lang="hu-HU" dirty="0" err="1" smtClean="0"/>
              <a:t>cookie</a:t>
            </a:r>
            <a:r>
              <a:rPr lang="hu-HU" dirty="0" smtClean="0"/>
              <a:t> </a:t>
            </a:r>
            <a:r>
              <a:rPr lang="hu-HU" dirty="0" err="1" smtClean="0"/>
              <a:t>bypass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TÖRÖL </a:t>
            </a:r>
            <a:r>
              <a:rPr lang="hu-HU" dirty="0" smtClean="0"/>
              <a:t>Exception handling (create chaos before alarm system is triggered)</a:t>
            </a:r>
          </a:p>
          <a:p>
            <a:r>
              <a:rPr lang="hu-HU" dirty="0" smtClean="0"/>
              <a:t>Replace cookie on stack and in .data (temper the alarm system)</a:t>
            </a:r>
          </a:p>
          <a:p>
            <a:r>
              <a:rPr lang="hu-HU" dirty="0" smtClean="0"/>
              <a:t>Not protected buffer (no string buffer) (use a pot which is not equipped with alarm system)</a:t>
            </a:r>
          </a:p>
          <a:p>
            <a:r>
              <a:rPr lang="hu-HU" dirty="0" smtClean="0"/>
              <a:t>O</a:t>
            </a:r>
            <a:r>
              <a:rPr lang="en-US" dirty="0" err="1" smtClean="0"/>
              <a:t>verwriting</a:t>
            </a:r>
            <a:r>
              <a:rPr lang="en-US" dirty="0" smtClean="0"/>
              <a:t> stack data in functions up the stack</a:t>
            </a:r>
            <a:r>
              <a:rPr lang="hu-HU" dirty="0" smtClean="0"/>
              <a:t>, switch case</a:t>
            </a:r>
          </a:p>
          <a:p>
            <a:r>
              <a:rPr lang="hu-HU" dirty="0" smtClean="0"/>
              <a:t>Guess/calculate the cookie (átverni az érzékelőt)</a:t>
            </a:r>
          </a:p>
          <a:p>
            <a:pPr lvl="1"/>
            <a:r>
              <a:rPr lang="hu-HU" dirty="0" smtClean="0"/>
              <a:t>Static cookie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309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What’s </a:t>
            </a:r>
            <a:r>
              <a:rPr lang="hu-HU" dirty="0" smtClean="0"/>
              <a:t>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517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Exception Handling exploit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72732" cy="4351338"/>
          </a:xfrm>
        </p:spPr>
        <p:txBody>
          <a:bodyPr/>
          <a:lstStyle/>
          <a:p>
            <a:r>
              <a:rPr lang="en-US" dirty="0" smtClean="0"/>
              <a:t>In reality, traditional stack overflow exploits are sometimes</a:t>
            </a:r>
          </a:p>
          <a:p>
            <a:pPr lvl="1"/>
            <a:r>
              <a:rPr lang="en-US" dirty="0" smtClean="0"/>
              <a:t>not possible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EIP overwrite</a:t>
            </a:r>
          </a:p>
          <a:p>
            <a:pPr lvl="2"/>
            <a:r>
              <a:rPr lang="en-US" dirty="0" smtClean="0"/>
              <a:t>No jump</a:t>
            </a:r>
            <a:endParaRPr lang="hu-HU" dirty="0" smtClean="0"/>
          </a:p>
          <a:p>
            <a:pPr lvl="2"/>
            <a:r>
              <a:rPr lang="hu-HU" dirty="0" smtClean="0"/>
              <a:t>Stack cookies</a:t>
            </a:r>
            <a:endParaRPr lang="en-US" dirty="0" smtClean="0"/>
          </a:p>
          <a:p>
            <a:pPr lvl="1"/>
            <a:r>
              <a:rPr lang="en-US" dirty="0" smtClean="0"/>
              <a:t>way too complicated to trigger</a:t>
            </a:r>
            <a:endParaRPr lang="hu-HU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6196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Exception Handling exploit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72732" cy="4351338"/>
          </a:xfrm>
        </p:spPr>
        <p:txBody>
          <a:bodyPr/>
          <a:lstStyle/>
          <a:p>
            <a:r>
              <a:rPr lang="en-US" dirty="0" smtClean="0"/>
              <a:t>In reality, traditional stack overflow exploits are sometimes</a:t>
            </a:r>
          </a:p>
          <a:p>
            <a:pPr lvl="1"/>
            <a:r>
              <a:rPr lang="en-US" dirty="0" smtClean="0"/>
              <a:t>not possible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EIP overwrite</a:t>
            </a:r>
          </a:p>
          <a:p>
            <a:pPr lvl="2"/>
            <a:r>
              <a:rPr lang="en-US" dirty="0" smtClean="0"/>
              <a:t>No jump</a:t>
            </a:r>
            <a:endParaRPr lang="hu-HU" dirty="0" smtClean="0"/>
          </a:p>
          <a:p>
            <a:pPr lvl="2"/>
            <a:r>
              <a:rPr lang="hu-HU" dirty="0" smtClean="0"/>
              <a:t>Stack cookies</a:t>
            </a:r>
            <a:endParaRPr lang="en-US" dirty="0" smtClean="0"/>
          </a:p>
          <a:p>
            <a:pPr lvl="1"/>
            <a:r>
              <a:rPr lang="en-US" dirty="0" smtClean="0"/>
              <a:t>way too complicated to trigger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 descr="sehexploit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206" y="1713749"/>
            <a:ext cx="5913794" cy="443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06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SEH exploit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Átirom a hibakezelési lánc egyik elemét</a:t>
            </a:r>
          </a:p>
          <a:p>
            <a:r>
              <a:rPr lang="hu-HU" dirty="0" smtClean="0"/>
              <a:t>Az exploit miatt triggerelődik a hibakezelés</a:t>
            </a:r>
          </a:p>
          <a:p>
            <a:r>
              <a:rPr lang="hu-HU" dirty="0" smtClean="0"/>
              <a:t>Hibakezelésben vezérlést átadjuk shellcodera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6850706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SEH exploit hasonlat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Ha káosz van, akkor van forgatókönyv a káosz kezelésére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Alice a forgatókönyvben tudja átirni azt a cimet, hogy hova kell menni káosz esetén</a:t>
            </a:r>
          </a:p>
          <a:p>
            <a:endParaRPr lang="hu-HU" dirty="0">
              <a:solidFill>
                <a:srgbClr val="FF0000"/>
              </a:solidFill>
            </a:endParaRPr>
          </a:p>
          <a:p>
            <a:r>
              <a:rPr lang="hu-HU" dirty="0" smtClean="0">
                <a:solidFill>
                  <a:srgbClr val="FF0000"/>
                </a:solidFill>
              </a:rPr>
              <a:t>Képet megcsinálom én</a:t>
            </a:r>
            <a:endParaRPr lang="hu-H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742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SafeSEH, SEHop hasonlat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SafeSEH</a:t>
            </a:r>
          </a:p>
          <a:p>
            <a:r>
              <a:rPr lang="en-US" dirty="0"/>
              <a:t>the linker will only produce an image if it can also produce a table of the image's safe exception handlers. This table specifies for the operating system which exception handlers are valid for the </a:t>
            </a:r>
            <a:r>
              <a:rPr lang="en-US" dirty="0" smtClean="0"/>
              <a:t>image</a:t>
            </a:r>
            <a:endParaRPr lang="hu-HU" dirty="0" smtClean="0"/>
          </a:p>
          <a:p>
            <a:r>
              <a:rPr lang="hu-HU" dirty="0" smtClean="0"/>
              <a:t>Hasonlat: csak meghatározott vész esetén felkeresendő házak vannak, más nem lehet</a:t>
            </a:r>
          </a:p>
          <a:p>
            <a:endParaRPr lang="hu-HU" dirty="0"/>
          </a:p>
          <a:p>
            <a:r>
              <a:rPr lang="en-US" dirty="0" smtClean="0"/>
              <a:t>S</a:t>
            </a:r>
            <a:r>
              <a:rPr lang="hu-HU" dirty="0"/>
              <a:t>EH</a:t>
            </a:r>
            <a:r>
              <a:rPr lang="en-US" dirty="0"/>
              <a:t>op – This mitigation performs Structured Exception Handler (SEH) chain validation and breaks SEH overwrite exploitation techniques. </a:t>
            </a:r>
            <a:endParaRPr lang="hu-HU" dirty="0" smtClean="0"/>
          </a:p>
          <a:p>
            <a:r>
              <a:rPr lang="hu-HU" dirty="0" smtClean="0"/>
              <a:t>Hasonlat : vészforgatókönyvre integritás ellenőrzés (pecsét)</a:t>
            </a:r>
            <a:endParaRPr lang="en-US" dirty="0"/>
          </a:p>
          <a:p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2775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SafeSEH, SEHop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SafeSEH – Visual Studio 2005</a:t>
            </a:r>
            <a:endParaRPr lang="hu-HU" dirty="0"/>
          </a:p>
          <a:p>
            <a:r>
              <a:rPr lang="hu-HU" dirty="0" smtClean="0"/>
              <a:t>SEHop – IE9</a:t>
            </a:r>
          </a:p>
        </p:txBody>
      </p:sp>
    </p:spTree>
    <p:extLst>
      <p:ext uri="{BB962C8B-B14F-4D97-AF65-F5344CB8AC3E}">
        <p14:creationId xmlns:p14="http://schemas.microsoft.com/office/powerpoint/2010/main" val="7932688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PageExec, W^X, NX, XD, DEP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NX (Never Execute) == AMD</a:t>
            </a:r>
          </a:p>
          <a:p>
            <a:r>
              <a:rPr lang="hu-HU" dirty="0" smtClean="0"/>
              <a:t>XD (eXecution Disabled) == Intel</a:t>
            </a:r>
            <a:endParaRPr lang="hu-HU" dirty="0"/>
          </a:p>
          <a:p>
            <a:r>
              <a:rPr lang="hu-HU" dirty="0" smtClean="0"/>
              <a:t>Windows</a:t>
            </a:r>
          </a:p>
          <a:p>
            <a:pPr lvl="1"/>
            <a:r>
              <a:rPr lang="hu-HU" dirty="0" smtClean="0"/>
              <a:t>If CPU NX/XD enabled/supported –&gt; HW DEP == Real DEP</a:t>
            </a:r>
          </a:p>
          <a:p>
            <a:pPr lvl="1"/>
            <a:r>
              <a:rPr lang="hu-HU" dirty="0"/>
              <a:t>If CPU NX/XD </a:t>
            </a:r>
            <a:r>
              <a:rPr lang="hu-HU" dirty="0" smtClean="0"/>
              <a:t>disabled/not supported –&gt; Software DEP == SafeSEH  !!!</a:t>
            </a:r>
          </a:p>
          <a:p>
            <a:r>
              <a:rPr lang="hu-HU" dirty="0" smtClean="0"/>
              <a:t>Always off/OptIn/OptOut/Always 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5483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PageExec, W^X, NX, XD, DEP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1997 </a:t>
            </a:r>
            <a:r>
              <a:rPr lang="hu-HU" dirty="0" err="1" smtClean="0"/>
              <a:t>Openwall</a:t>
            </a:r>
            <a:r>
              <a:rPr lang="hu-HU" dirty="0" smtClean="0"/>
              <a:t> – </a:t>
            </a:r>
            <a:r>
              <a:rPr lang="hu-HU" dirty="0" err="1" smtClean="0"/>
              <a:t>Solar</a:t>
            </a:r>
            <a:r>
              <a:rPr lang="hu-HU" dirty="0" smtClean="0"/>
              <a:t> </a:t>
            </a:r>
            <a:r>
              <a:rPr lang="hu-HU" dirty="0" err="1" smtClean="0"/>
              <a:t>designer</a:t>
            </a:r>
            <a:endParaRPr lang="hu-HU" dirty="0" smtClean="0"/>
          </a:p>
          <a:p>
            <a:r>
              <a:rPr lang="hu-HU" dirty="0" smtClean="0"/>
              <a:t>2000 </a:t>
            </a:r>
            <a:r>
              <a:rPr lang="hu-HU" dirty="0" err="1" smtClean="0"/>
              <a:t>PaX</a:t>
            </a:r>
            <a:r>
              <a:rPr lang="hu-HU" dirty="0" smtClean="0"/>
              <a:t> Team </a:t>
            </a:r>
            <a:r>
              <a:rPr lang="hu-HU" dirty="0" err="1" smtClean="0"/>
              <a:t>PageExec</a:t>
            </a:r>
            <a:endParaRPr lang="hu-HU" dirty="0" smtClean="0"/>
          </a:p>
          <a:p>
            <a:r>
              <a:rPr lang="hu-HU" dirty="0"/>
              <a:t>2002 </a:t>
            </a:r>
            <a:r>
              <a:rPr lang="hu-HU" dirty="0" err="1"/>
              <a:t>Exec</a:t>
            </a:r>
            <a:r>
              <a:rPr lang="hu-HU" dirty="0"/>
              <a:t> </a:t>
            </a:r>
            <a:r>
              <a:rPr lang="hu-HU" dirty="0" smtClean="0"/>
              <a:t>shield (Ingó Molnár)</a:t>
            </a:r>
          </a:p>
          <a:p>
            <a:r>
              <a:rPr lang="hu-HU" dirty="0" smtClean="0"/>
              <a:t>2003 </a:t>
            </a:r>
            <a:r>
              <a:rPr lang="hu-HU" dirty="0" err="1" smtClean="0"/>
              <a:t>OpenBSD</a:t>
            </a:r>
            <a:endParaRPr lang="hu-HU" dirty="0" smtClean="0"/>
          </a:p>
          <a:p>
            <a:r>
              <a:rPr lang="hu-HU" dirty="0"/>
              <a:t>2004 </a:t>
            </a:r>
            <a:r>
              <a:rPr lang="hu-HU" dirty="0" smtClean="0"/>
              <a:t>Linux</a:t>
            </a:r>
          </a:p>
          <a:p>
            <a:r>
              <a:rPr lang="hu-HU" dirty="0"/>
              <a:t>2004 Windows </a:t>
            </a:r>
            <a:r>
              <a:rPr lang="hu-HU" dirty="0" smtClean="0"/>
              <a:t>XP SP2</a:t>
            </a:r>
          </a:p>
          <a:p>
            <a:r>
              <a:rPr lang="hu-HU" dirty="0" smtClean="0"/>
              <a:t>2006 OS X</a:t>
            </a:r>
          </a:p>
        </p:txBody>
      </p:sp>
    </p:spTree>
    <p:extLst>
      <p:ext uri="{BB962C8B-B14F-4D97-AF65-F5344CB8AC3E}">
        <p14:creationId xmlns:p14="http://schemas.microsoft.com/office/powerpoint/2010/main" val="1700978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NX, DEP hasonlat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Nyúl visszatér Alice-hoz</a:t>
            </a:r>
          </a:p>
          <a:p>
            <a:r>
              <a:rPr lang="hu-HU" dirty="0" smtClean="0"/>
              <a:t>Amit Alice kézirásával írt parancsot, azt nem lehet végrehajtani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0944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NX, DEP </a:t>
            </a:r>
            <a:r>
              <a:rPr lang="hu-HU" dirty="0" err="1" smtClean="0"/>
              <a:t>bypass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ROP (Alice összeollózza a parancsokat) </a:t>
            </a:r>
            <a:r>
              <a:rPr lang="hu-HU" dirty="0" smtClean="0">
                <a:solidFill>
                  <a:srgbClr val="FF0000"/>
                </a:solidFill>
              </a:rPr>
              <a:t>TODO kép</a:t>
            </a:r>
          </a:p>
          <a:p>
            <a:pPr marL="1143000" lvl="1" indent="-457200">
              <a:buFont typeface="Arial"/>
              <a:buChar char="•"/>
            </a:pPr>
            <a:r>
              <a:rPr lang="en-US" dirty="0" smtClean="0"/>
              <a:t>Roots from </a:t>
            </a:r>
            <a:r>
              <a:rPr lang="en-US" dirty="0"/>
              <a:t>Solar </a:t>
            </a:r>
            <a:r>
              <a:rPr lang="en-US" dirty="0" smtClean="0"/>
              <a:t>Designer</a:t>
            </a:r>
            <a:r>
              <a:rPr lang="hu-HU" dirty="0"/>
              <a:t> (</a:t>
            </a:r>
            <a:r>
              <a:rPr lang="hu-HU" dirty="0" err="1"/>
              <a:t>return-into-libc</a:t>
            </a:r>
            <a:r>
              <a:rPr lang="hu-HU" dirty="0"/>
              <a:t>), </a:t>
            </a:r>
            <a:r>
              <a:rPr lang="hu-HU" dirty="0" smtClean="0"/>
              <a:t>1997</a:t>
            </a:r>
          </a:p>
          <a:p>
            <a:r>
              <a:rPr lang="hu-HU" dirty="0" smtClean="0"/>
              <a:t>Mark the stack part as executable (Alice felülirja azt a parancsot, hogy ő nem adhat parancsot)</a:t>
            </a:r>
          </a:p>
          <a:p>
            <a:pPr lvl="1"/>
            <a:r>
              <a:rPr lang="hu-HU" dirty="0" smtClean="0"/>
              <a:t>Does not work on always in</a:t>
            </a:r>
          </a:p>
          <a:p>
            <a:r>
              <a:rPr lang="hu-HU" dirty="0" smtClean="0"/>
              <a:t>Disable DEP for the process</a:t>
            </a:r>
          </a:p>
          <a:p>
            <a:pPr lvl="1"/>
            <a:r>
              <a:rPr lang="hu-HU" dirty="0"/>
              <a:t>Does not work on always </a:t>
            </a:r>
            <a:r>
              <a:rPr lang="hu-HU" dirty="0" smtClean="0"/>
              <a:t>in</a:t>
            </a:r>
            <a:endParaRPr lang="hu-HU" dirty="0" smtClean="0">
              <a:sym typeface="Wingdings" pitchFamily="2" charset="2"/>
            </a:endParaRPr>
          </a:p>
          <a:p>
            <a:r>
              <a:rPr lang="hu-HU" dirty="0" smtClean="0">
                <a:sym typeface="Wingdings" pitchFamily="2" charset="2"/>
              </a:rPr>
              <a:t>Copy shellcode to executable area (TODO)</a:t>
            </a:r>
          </a:p>
          <a:p>
            <a:pPr lvl="1"/>
            <a:r>
              <a:rPr lang="hu-HU" dirty="0" smtClean="0">
                <a:sym typeface="Wingdings" pitchFamily="2" charset="2"/>
              </a:rPr>
              <a:t>Exeucatable area usually read only</a:t>
            </a:r>
          </a:p>
          <a:p>
            <a:pPr lvl="2"/>
            <a:r>
              <a:rPr lang="hu-HU" dirty="0" smtClean="0">
                <a:sym typeface="Wingdings" pitchFamily="2" charset="2"/>
              </a:rPr>
              <a:t>Allocate new memory with read – write - executable support (virtualalloc)</a:t>
            </a:r>
            <a:endParaRPr lang="hu-HU" dirty="0" smtClean="0"/>
          </a:p>
          <a:p>
            <a:r>
              <a:rPr lang="hu-HU" dirty="0" smtClean="0"/>
              <a:t>If in browser</a:t>
            </a:r>
          </a:p>
          <a:p>
            <a:pPr lvl="1"/>
            <a:r>
              <a:rPr lang="hu-HU" dirty="0" smtClean="0"/>
              <a:t>Javascript heap spraying</a:t>
            </a:r>
          </a:p>
          <a:p>
            <a:pPr lvl="1"/>
            <a:r>
              <a:rPr lang="hu-HU" dirty="0" err="1" smtClean="0"/>
              <a:t>Other</a:t>
            </a:r>
            <a:r>
              <a:rPr lang="hu-HU" dirty="0" smtClean="0"/>
              <a:t> </a:t>
            </a:r>
            <a:r>
              <a:rPr lang="hu-HU" dirty="0" err="1" smtClean="0"/>
              <a:t>magic</a:t>
            </a:r>
            <a:r>
              <a:rPr lang="hu-HU" dirty="0" smtClean="0"/>
              <a:t>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913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Scope of this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/>
              <a:t>Focus on memory corruption</a:t>
            </a:r>
          </a:p>
          <a:p>
            <a:pPr lvl="1"/>
            <a:r>
              <a:rPr lang="hu-HU" dirty="0"/>
              <a:t>Not </a:t>
            </a:r>
            <a:r>
              <a:rPr lang="hu-HU" dirty="0" smtClean="0"/>
              <a:t>Java vulnerabilities</a:t>
            </a:r>
            <a:endParaRPr lang="hu-HU" dirty="0"/>
          </a:p>
          <a:p>
            <a:pPr marL="0" indent="0">
              <a:buNone/>
            </a:pPr>
            <a:r>
              <a:rPr lang="hu-HU" dirty="0" smtClean="0"/>
              <a:t>Focus on Windows</a:t>
            </a:r>
          </a:p>
          <a:p>
            <a:pPr lvl="1"/>
            <a:r>
              <a:rPr lang="hu-HU" dirty="0" smtClean="0"/>
              <a:t>last 15 years Windows was the biggest target for memory corruption exploits</a:t>
            </a:r>
            <a:endParaRPr lang="hu-HU" dirty="0"/>
          </a:p>
          <a:p>
            <a:pPr marL="0" indent="0">
              <a:buNone/>
            </a:pPr>
            <a:r>
              <a:rPr lang="hu-HU" dirty="0" smtClean="0"/>
              <a:t>High level overview only</a:t>
            </a:r>
          </a:p>
          <a:p>
            <a:pPr lvl="1"/>
            <a:r>
              <a:rPr lang="hu-HU" dirty="0" smtClean="0"/>
              <a:t>no </a:t>
            </a:r>
            <a:r>
              <a:rPr lang="hu-HU" dirty="0" err="1" smtClean="0"/>
              <a:t>details</a:t>
            </a:r>
            <a:r>
              <a:rPr lang="hu-HU" dirty="0" smtClean="0"/>
              <a:t> </a:t>
            </a:r>
            <a:r>
              <a:rPr lang="hu-HU" dirty="0" err="1" smtClean="0"/>
              <a:t>like</a:t>
            </a:r>
            <a:r>
              <a:rPr lang="hu-HU" dirty="0" smtClean="0"/>
              <a:t> Assembly</a:t>
            </a:r>
          </a:p>
          <a:p>
            <a:pPr marL="0" indent="0">
              <a:buNone/>
            </a:pPr>
            <a:r>
              <a:rPr lang="hu-HU" dirty="0" smtClean="0"/>
              <a:t>Mostly stack </a:t>
            </a:r>
            <a:r>
              <a:rPr lang="hu-HU" dirty="0" smtClean="0"/>
              <a:t>overflow vulnerability</a:t>
            </a:r>
          </a:p>
          <a:p>
            <a:pPr lvl="1"/>
            <a:r>
              <a:rPr lang="hu-HU" dirty="0" smtClean="0"/>
              <a:t>No heap overflow</a:t>
            </a:r>
          </a:p>
          <a:p>
            <a:pPr lvl="1"/>
            <a:r>
              <a:rPr lang="hu-HU" dirty="0" smtClean="0"/>
              <a:t>No format </a:t>
            </a:r>
            <a:r>
              <a:rPr lang="hu-HU" dirty="0" smtClean="0"/>
              <a:t>string</a:t>
            </a:r>
          </a:p>
          <a:p>
            <a:pPr lvl="1"/>
            <a:r>
              <a:rPr lang="hu-HU" dirty="0" smtClean="0"/>
              <a:t>No null </a:t>
            </a:r>
            <a:r>
              <a:rPr lang="hu-HU" dirty="0" smtClean="0"/>
              <a:t>pointer dereference</a:t>
            </a:r>
          </a:p>
          <a:p>
            <a:pPr lvl="1"/>
            <a:r>
              <a:rPr lang="hu-HU" dirty="0" smtClean="0"/>
              <a:t>No integer </a:t>
            </a:r>
            <a:r>
              <a:rPr lang="hu-HU" dirty="0" smtClean="0"/>
              <a:t>overflow</a:t>
            </a:r>
          </a:p>
          <a:p>
            <a:pPr lvl="1"/>
            <a:r>
              <a:rPr lang="hu-HU" dirty="0" smtClean="0"/>
              <a:t>No use </a:t>
            </a:r>
            <a:r>
              <a:rPr lang="hu-HU" dirty="0" smtClean="0"/>
              <a:t>after free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990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Anti DEP bypass (ROP mitigation)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Loadlib</a:t>
            </a:r>
            <a:r>
              <a:rPr lang="en-US" dirty="0"/>
              <a:t> – check and prevent </a:t>
            </a:r>
            <a:r>
              <a:rPr lang="en-US" dirty="0" err="1"/>
              <a:t>loadlibrary</a:t>
            </a:r>
            <a:r>
              <a:rPr lang="en-US" dirty="0"/>
              <a:t> calls against network paths</a:t>
            </a:r>
          </a:p>
          <a:p>
            <a:r>
              <a:rPr lang="en-US" dirty="0" err="1"/>
              <a:t>Memprot</a:t>
            </a:r>
            <a:r>
              <a:rPr lang="en-US" dirty="0"/>
              <a:t> – special check on memory protection APIs</a:t>
            </a:r>
          </a:p>
          <a:p>
            <a:r>
              <a:rPr lang="en-US" dirty="0" err="1" smtClean="0"/>
              <a:t>Stackpivot</a:t>
            </a:r>
            <a:r>
              <a:rPr lang="hu-HU" dirty="0" smtClean="0"/>
              <a:t> (</a:t>
            </a:r>
            <a:r>
              <a:rPr lang="hu-HU" dirty="0" err="1" smtClean="0"/>
              <a:t>first</a:t>
            </a:r>
            <a:r>
              <a:rPr lang="hu-HU" dirty="0" smtClean="0"/>
              <a:t> </a:t>
            </a:r>
            <a:r>
              <a:rPr lang="hu-HU" dirty="0" err="1" smtClean="0"/>
              <a:t>step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ROP)</a:t>
            </a:r>
            <a:r>
              <a:rPr lang="en-US" dirty="0" smtClean="0"/>
              <a:t> </a:t>
            </a:r>
            <a:r>
              <a:rPr lang="en-US" dirty="0"/>
              <a:t>– check if stack pointer was </a:t>
            </a:r>
            <a:r>
              <a:rPr lang="en-US" dirty="0" err="1"/>
              <a:t>pivotted</a:t>
            </a:r>
            <a:endParaRPr lang="en-US" dirty="0"/>
          </a:p>
          <a:p>
            <a:r>
              <a:rPr lang="en-US" dirty="0" err="1"/>
              <a:t>SimExecFlow</a:t>
            </a:r>
            <a:r>
              <a:rPr lang="en-US" dirty="0"/>
              <a:t> – Simulate the execution flow after the return address to detect subsequent ROP </a:t>
            </a:r>
            <a:r>
              <a:rPr lang="en-US" dirty="0" err="1"/>
              <a:t>gagdets</a:t>
            </a:r>
            <a:endParaRPr lang="en-US" dirty="0"/>
          </a:p>
          <a:p>
            <a:r>
              <a:rPr lang="en-US" dirty="0"/>
              <a:t>caller – ROP mitigation that checks if critical function was called and not returned into</a:t>
            </a:r>
          </a:p>
        </p:txBody>
      </p:sp>
    </p:spTree>
    <p:extLst>
      <p:ext uri="{BB962C8B-B14F-4D97-AF65-F5344CB8AC3E}">
        <p14:creationId xmlns:p14="http://schemas.microsoft.com/office/powerpoint/2010/main" val="94645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ASLR hasonlat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utcanevek, házszámok </a:t>
            </a:r>
            <a:r>
              <a:rPr lang="hu-HU" dirty="0" smtClean="0"/>
              <a:t>cserélgetése, ahová Alice mehetne hogy nyuszinak utasitast adjon</a:t>
            </a:r>
          </a:p>
          <a:p>
            <a:r>
              <a:rPr lang="hu-HU" dirty="0" smtClean="0"/>
              <a:t>Alice adott helyre tud csak menni, de nem tudja megmondani a nyuszinak, hogy amikor a nyuszi odaér, akkor mi lesz az aktuális cim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8911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ASLR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1997 </a:t>
            </a:r>
            <a:r>
              <a:rPr lang="hu-HU" dirty="0" err="1" smtClean="0"/>
              <a:t>Memco</a:t>
            </a:r>
            <a:endParaRPr lang="hu-HU" dirty="0" smtClean="0"/>
          </a:p>
          <a:p>
            <a:r>
              <a:rPr lang="hu-HU" dirty="0"/>
              <a:t>2001 </a:t>
            </a:r>
            <a:r>
              <a:rPr lang="hu-HU" dirty="0" err="1" smtClean="0"/>
              <a:t>PaX</a:t>
            </a:r>
            <a:r>
              <a:rPr lang="hu-HU" dirty="0" smtClean="0"/>
              <a:t> Team (</a:t>
            </a:r>
            <a:r>
              <a:rPr lang="en-US" dirty="0" err="1" smtClean="0"/>
              <a:t>RandExec</a:t>
            </a:r>
            <a:r>
              <a:rPr lang="en-US" dirty="0" smtClean="0"/>
              <a:t>/</a:t>
            </a:r>
            <a:r>
              <a:rPr lang="en-US" dirty="0" err="1" smtClean="0"/>
              <a:t>RandMmap</a:t>
            </a:r>
            <a:r>
              <a:rPr lang="en-US" dirty="0" smtClean="0"/>
              <a:t>/</a:t>
            </a:r>
            <a:r>
              <a:rPr lang="en-US" dirty="0" err="1" smtClean="0"/>
              <a:t>RandUStack</a:t>
            </a:r>
            <a:r>
              <a:rPr lang="en-US" dirty="0" smtClean="0"/>
              <a:t>/</a:t>
            </a:r>
            <a:r>
              <a:rPr lang="en-US" dirty="0" err="1" smtClean="0"/>
              <a:t>RandKStack</a:t>
            </a:r>
            <a:r>
              <a:rPr lang="hu-HU" dirty="0" smtClean="0"/>
              <a:t>)</a:t>
            </a:r>
          </a:p>
          <a:p>
            <a:r>
              <a:rPr lang="hu-HU" dirty="0" smtClean="0"/>
              <a:t>2005 OpenBSD</a:t>
            </a:r>
          </a:p>
          <a:p>
            <a:r>
              <a:rPr lang="hu-HU" dirty="0" smtClean="0"/>
              <a:t>2005 Linux – weak implementation</a:t>
            </a:r>
          </a:p>
          <a:p>
            <a:r>
              <a:rPr lang="hu-HU" dirty="0"/>
              <a:t>2007 </a:t>
            </a:r>
            <a:r>
              <a:rPr lang="hu-HU" dirty="0" smtClean="0"/>
              <a:t>Windows</a:t>
            </a:r>
          </a:p>
          <a:p>
            <a:r>
              <a:rPr lang="hu-HU" dirty="0" smtClean="0"/>
              <a:t>2007 OSX</a:t>
            </a:r>
          </a:p>
          <a:p>
            <a:r>
              <a:rPr lang="hu-HU" dirty="0" smtClean="0"/>
              <a:t>2011 Android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567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ASLR bypass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2007 – MS07–017 ANI exploit</a:t>
            </a:r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Low entropy in random – brute force</a:t>
            </a:r>
          </a:p>
          <a:p>
            <a:r>
              <a:rPr lang="hu-HU" dirty="0" smtClean="0"/>
              <a:t>32 bit is lame</a:t>
            </a:r>
          </a:p>
          <a:p>
            <a:r>
              <a:rPr lang="hu-HU" dirty="0" smtClean="0"/>
              <a:t>64 bit is 1337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hu-HU" dirty="0"/>
              <a:t>Minden lehetséges </a:t>
            </a:r>
            <a:r>
              <a:rPr lang="hu-HU" dirty="0" smtClean="0"/>
              <a:t>házhoz elküldöd nyuszit, végül megtalálja Alicet</a:t>
            </a:r>
            <a:endParaRPr lang="en-US" dirty="0"/>
          </a:p>
          <a:p>
            <a:endParaRPr lang="hu-HU" dirty="0" smtClean="0"/>
          </a:p>
          <a:p>
            <a:r>
              <a:rPr lang="hu-HU" dirty="0" smtClean="0"/>
              <a:t>EIP első két byte-ját (low bytes) irtuk felül</a:t>
            </a:r>
          </a:p>
          <a:p>
            <a:pPr lvl="1"/>
            <a:r>
              <a:rPr lang="hu-HU" dirty="0" smtClean="0">
                <a:solidFill>
                  <a:srgbClr val="FF0000"/>
                </a:solidFill>
              </a:rPr>
              <a:t>Catch all exception block ????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196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ASLR </a:t>
            </a:r>
            <a:r>
              <a:rPr lang="hu-HU" dirty="0" err="1" smtClean="0"/>
              <a:t>bypass</a:t>
            </a:r>
            <a:r>
              <a:rPr lang="hu-HU" dirty="0" smtClean="0"/>
              <a:t>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ASLR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enforced</a:t>
            </a:r>
            <a:endParaRPr lang="hu-HU" dirty="0" smtClean="0"/>
          </a:p>
          <a:p>
            <a:pPr lvl="1"/>
            <a:r>
              <a:rPr lang="hu-HU" dirty="0" smtClean="0"/>
              <a:t>Java 6 </a:t>
            </a:r>
            <a:r>
              <a:rPr lang="hu-HU" dirty="0" err="1" smtClean="0"/>
              <a:t>used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Flash</a:t>
            </a:r>
            <a:r>
              <a:rPr lang="hu-HU" dirty="0" smtClean="0"/>
              <a:t> </a:t>
            </a:r>
            <a:r>
              <a:rPr lang="hu-HU" dirty="0" err="1" smtClean="0"/>
              <a:t>exploit</a:t>
            </a:r>
            <a:endParaRPr lang="hu-HU" dirty="0" smtClean="0"/>
          </a:p>
          <a:p>
            <a:pPr lvl="2"/>
            <a:r>
              <a:rPr lang="hu-HU" dirty="0" smtClean="0"/>
              <a:t>Java 7 ASLR</a:t>
            </a:r>
          </a:p>
          <a:p>
            <a:pPr lvl="1"/>
            <a:r>
              <a:rPr lang="hu-HU" dirty="0" smtClean="0"/>
              <a:t>Vannak statikus, nem változó cimek csodaországban, ahová mehet Alice</a:t>
            </a:r>
          </a:p>
          <a:p>
            <a:pPr lvl="1"/>
            <a:endParaRPr lang="hu-HU" dirty="0" smtClean="0"/>
          </a:p>
          <a:p>
            <a:r>
              <a:rPr lang="hu-HU" dirty="0" err="1" smtClean="0"/>
              <a:t>address</a:t>
            </a:r>
            <a:r>
              <a:rPr lang="hu-HU" dirty="0" smtClean="0"/>
              <a:t> </a:t>
            </a:r>
            <a:r>
              <a:rPr lang="hu-HU" dirty="0" err="1" smtClean="0"/>
              <a:t>space</a:t>
            </a:r>
            <a:r>
              <a:rPr lang="hu-HU" dirty="0" smtClean="0"/>
              <a:t> </a:t>
            </a:r>
            <a:r>
              <a:rPr lang="hu-HU" dirty="0" err="1" smtClean="0"/>
              <a:t>information</a:t>
            </a:r>
            <a:r>
              <a:rPr lang="hu-HU" dirty="0" smtClean="0"/>
              <a:t> </a:t>
            </a:r>
            <a:r>
              <a:rPr lang="hu-HU" dirty="0" err="1" smtClean="0"/>
              <a:t>disclosure</a:t>
            </a:r>
            <a:endParaRPr lang="hu-HU" dirty="0" smtClean="0"/>
          </a:p>
          <a:p>
            <a:pPr lvl="1"/>
            <a:r>
              <a:rPr lang="hu-HU" dirty="0" smtClean="0"/>
              <a:t>Megkérdezi az egyik csodaország lakótól, hogy mi lesz Alice utcája és azt előre tudjuk mi a házszáma mikor a nyuszi odaér</a:t>
            </a:r>
          </a:p>
        </p:txBody>
      </p:sp>
    </p:spTree>
    <p:extLst>
      <p:ext uri="{BB962C8B-B14F-4D97-AF65-F5344CB8AC3E}">
        <p14:creationId xmlns:p14="http://schemas.microsoft.com/office/powerpoint/2010/main" val="13138316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New </a:t>
            </a:r>
            <a:r>
              <a:rPr lang="hu-HU" dirty="0" err="1" smtClean="0"/>
              <a:t>in</a:t>
            </a:r>
            <a:r>
              <a:rPr lang="hu-HU" dirty="0" smtClean="0"/>
              <a:t> EMET – Anti ASLR </a:t>
            </a:r>
            <a:r>
              <a:rPr lang="hu-HU" dirty="0" err="1" smtClean="0"/>
              <a:t>bypass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0000"/>
                </a:solidFill>
              </a:rPr>
              <a:t>TODO kifejteni</a:t>
            </a:r>
          </a:p>
          <a:p>
            <a:r>
              <a:rPr lang="en-US" dirty="0" err="1" smtClean="0"/>
              <a:t>BottomUpASLR</a:t>
            </a:r>
            <a:endParaRPr lang="hu-HU" dirty="0" smtClean="0"/>
          </a:p>
          <a:p>
            <a:r>
              <a:rPr lang="en-US" dirty="0" err="1" smtClean="0"/>
              <a:t>MandatoryASLR</a:t>
            </a:r>
            <a:endParaRPr lang="hu-HU" dirty="0" smtClean="0"/>
          </a:p>
          <a:p>
            <a:r>
              <a:rPr lang="en-US" dirty="0" err="1" smtClean="0"/>
              <a:t>Heapspray</a:t>
            </a:r>
            <a:endParaRPr lang="hu-HU" dirty="0" smtClean="0"/>
          </a:p>
          <a:p>
            <a:r>
              <a:rPr lang="hu-HU" dirty="0" err="1" smtClean="0"/>
              <a:t>Nullpage</a:t>
            </a:r>
            <a:endParaRPr lang="hu-HU" dirty="0" smtClean="0"/>
          </a:p>
          <a:p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EMET, </a:t>
            </a:r>
            <a:r>
              <a:rPr lang="hu-HU" dirty="0" err="1" smtClean="0"/>
              <a:t>but</a:t>
            </a:r>
            <a:r>
              <a:rPr lang="hu-HU" dirty="0" smtClean="0"/>
              <a:t> Win8</a:t>
            </a:r>
          </a:p>
          <a:p>
            <a:pPr lvl="1"/>
            <a:r>
              <a:rPr lang="hu-HU" dirty="0" smtClean="0"/>
              <a:t>HEASLR</a:t>
            </a:r>
          </a:p>
          <a:p>
            <a:pPr lvl="1"/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430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Egghunting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Deals with small buffer size ~32 byte</a:t>
            </a:r>
          </a:p>
          <a:p>
            <a:r>
              <a:rPr lang="hu-HU" dirty="0" smtClean="0"/>
              <a:t>Egg hunter code</a:t>
            </a:r>
          </a:p>
          <a:p>
            <a:r>
              <a:rPr lang="hu-HU" dirty="0" smtClean="0"/>
              <a:t>Shell code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85935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ftp-croc-1-e13272857427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692" y="1546705"/>
            <a:ext cx="7111358" cy="53112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9782" y="2615565"/>
            <a:ext cx="33503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Collect three gems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Exploiting </a:t>
            </a:r>
            <a:r>
              <a:rPr lang="hu-HU" dirty="0" smtClean="0"/>
              <a:t>stack</a:t>
            </a:r>
            <a:r>
              <a:rPr lang="en-US" dirty="0" smtClean="0"/>
              <a:t> overflow in 2003 on Windows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131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Exploiting </a:t>
            </a:r>
            <a:r>
              <a:rPr lang="hu-HU" dirty="0" smtClean="0"/>
              <a:t>stack </a:t>
            </a:r>
            <a:r>
              <a:rPr lang="en-US" dirty="0" smtClean="0"/>
              <a:t>overflow in 2013 </a:t>
            </a:r>
            <a:br>
              <a:rPr lang="en-US" dirty="0" smtClean="0"/>
            </a:br>
            <a:r>
              <a:rPr lang="en-US" dirty="0" smtClean="0"/>
              <a:t>with ASLR + DEP</a:t>
            </a:r>
            <a:endParaRPr lang="en-US" dirty="0"/>
          </a:p>
        </p:txBody>
      </p:sp>
      <p:pic>
        <p:nvPicPr>
          <p:cNvPr id="3" name="Picture 2" descr="10x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7"/>
          <a:stretch/>
        </p:blipFill>
        <p:spPr>
          <a:xfrm>
            <a:off x="2715969" y="1612697"/>
            <a:ext cx="6778717" cy="52453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6824" y="1823351"/>
            <a:ext cx="39132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FF"/>
                </a:solidFill>
              </a:rPr>
              <a:t>You have 3 ammo left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801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ASLR + DEP bypass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Demo with </a:t>
            </a:r>
            <a:r>
              <a:rPr lang="hu-HU" dirty="0" smtClean="0"/>
              <a:t>windows/browser/ms13_037_svg_dashstyle</a:t>
            </a:r>
          </a:p>
          <a:p>
            <a:r>
              <a:rPr lang="hu-HU" dirty="0" smtClean="0"/>
              <a:t>Target 1</a:t>
            </a:r>
          </a:p>
          <a:p>
            <a:r>
              <a:rPr lang="hu-HU" dirty="0" smtClean="0"/>
              <a:t>Target 2</a:t>
            </a:r>
          </a:p>
          <a:p>
            <a:endParaRPr lang="hu-HU" dirty="0"/>
          </a:p>
          <a:p>
            <a:r>
              <a:rPr lang="hu-HU" dirty="0" smtClean="0"/>
              <a:t>Scen 1. Disable DEP ASLR and </a:t>
            </a:r>
            <a:r>
              <a:rPr lang="hu-HU" dirty="0"/>
              <a:t>delete ROP , infoleak from code</a:t>
            </a:r>
            <a:endParaRPr lang="hu-HU" dirty="0" smtClean="0"/>
          </a:p>
          <a:p>
            <a:r>
              <a:rPr lang="hu-HU" dirty="0" smtClean="0"/>
              <a:t>Scen 2. Disable ASLR and check addresses for java ntdll - </a:t>
            </a:r>
            <a:r>
              <a:rPr lang="hu-HU" dirty="0" smtClean="0">
                <a:solidFill>
                  <a:srgbClr val="FF0000"/>
                </a:solidFill>
              </a:rPr>
              <a:t>working</a:t>
            </a:r>
          </a:p>
          <a:p>
            <a:r>
              <a:rPr lang="hu-HU" dirty="0" smtClean="0"/>
              <a:t>Scen 3. DEP + ASLR with original exploit, check addresses multiple times -</a:t>
            </a:r>
            <a:r>
              <a:rPr lang="hu-HU" dirty="0" smtClean="0">
                <a:solidFill>
                  <a:srgbClr val="FF0000"/>
                </a:solidFill>
              </a:rPr>
              <a:t>working</a:t>
            </a:r>
          </a:p>
          <a:p>
            <a:r>
              <a:rPr lang="hu-HU" dirty="0" smtClean="0"/>
              <a:t>Scen 4. </a:t>
            </a:r>
            <a:r>
              <a:rPr lang="hu-HU" smtClean="0"/>
              <a:t>EMET, heapspray only – </a:t>
            </a:r>
            <a:r>
              <a:rPr lang="hu-HU" smtClean="0">
                <a:solidFill>
                  <a:srgbClr val="FF0000"/>
                </a:solidFill>
              </a:rPr>
              <a:t>working, blocked</a:t>
            </a:r>
            <a:endParaRPr lang="hu-H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84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should care about exploits?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4226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If you are a company outside China</a:t>
            </a:r>
          </a:p>
          <a:p>
            <a:pPr lvl="1"/>
            <a:r>
              <a:rPr lang="en-US" dirty="0" smtClean="0"/>
              <a:t>You are a target for intellectual property stealing</a:t>
            </a:r>
          </a:p>
          <a:p>
            <a:pPr lvl="1"/>
            <a:endParaRPr lang="en-US" dirty="0"/>
          </a:p>
        </p:txBody>
      </p:sp>
      <p:pic>
        <p:nvPicPr>
          <p:cNvPr id="4" name="Picture 3" descr="Screen-Shot-2013-02-21-at-10.59.33-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234" y="1874851"/>
            <a:ext cx="5606177" cy="414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0112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What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do</a:t>
            </a:r>
            <a:r>
              <a:rPr lang="hu-HU" dirty="0" smtClean="0"/>
              <a:t> </a:t>
            </a:r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I’m</a:t>
            </a:r>
            <a:r>
              <a:rPr lang="hu-HU" dirty="0" smtClean="0"/>
              <a:t> a </a:t>
            </a:r>
            <a:r>
              <a:rPr lang="hu-HU" dirty="0" err="1" smtClean="0"/>
              <a:t>user</a:t>
            </a:r>
            <a:r>
              <a:rPr lang="hu-HU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err="1" smtClean="0"/>
              <a:t>Remove</a:t>
            </a:r>
            <a:r>
              <a:rPr lang="hu-HU" dirty="0" smtClean="0"/>
              <a:t> Java ;)</a:t>
            </a:r>
          </a:p>
          <a:p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you</a:t>
            </a:r>
            <a:r>
              <a:rPr lang="hu-HU" dirty="0" smtClean="0"/>
              <a:t> </a:t>
            </a:r>
            <a:r>
              <a:rPr lang="hu-HU" dirty="0" err="1" smtClean="0"/>
              <a:t>are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Windows</a:t>
            </a:r>
          </a:p>
          <a:p>
            <a:pPr lvl="1"/>
            <a:r>
              <a:rPr lang="hu-HU" dirty="0" smtClean="0"/>
              <a:t>Upgrade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OS</a:t>
            </a:r>
          </a:p>
          <a:p>
            <a:pPr lvl="1"/>
            <a:r>
              <a:rPr lang="hu-HU" dirty="0" err="1" smtClean="0"/>
              <a:t>Use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browser (</a:t>
            </a:r>
            <a:r>
              <a:rPr lang="hu-HU" dirty="0" err="1" smtClean="0"/>
              <a:t>Chrome</a:t>
            </a:r>
            <a:r>
              <a:rPr lang="hu-HU" dirty="0" smtClean="0"/>
              <a:t>/IE)</a:t>
            </a:r>
          </a:p>
          <a:p>
            <a:pPr lvl="1"/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can’t</a:t>
            </a:r>
            <a:r>
              <a:rPr lang="hu-HU" dirty="0" smtClean="0"/>
              <a:t> upgrade, </a:t>
            </a:r>
            <a:r>
              <a:rPr lang="hu-HU" dirty="0" err="1" smtClean="0"/>
              <a:t>use</a:t>
            </a:r>
            <a:r>
              <a:rPr lang="hu-HU" dirty="0" smtClean="0"/>
              <a:t> EMET</a:t>
            </a:r>
          </a:p>
          <a:p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you</a:t>
            </a:r>
            <a:r>
              <a:rPr lang="hu-HU" dirty="0" smtClean="0"/>
              <a:t> </a:t>
            </a:r>
            <a:r>
              <a:rPr lang="hu-HU" dirty="0" err="1" smtClean="0"/>
              <a:t>are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Linux</a:t>
            </a:r>
          </a:p>
          <a:p>
            <a:pPr lvl="1"/>
            <a:r>
              <a:rPr lang="hu-HU" dirty="0" smtClean="0"/>
              <a:t>Upgrade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OS</a:t>
            </a:r>
          </a:p>
          <a:p>
            <a:pPr lvl="1"/>
            <a:r>
              <a:rPr lang="hu-HU" dirty="0" err="1" smtClean="0"/>
              <a:t>Use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browser (</a:t>
            </a:r>
            <a:r>
              <a:rPr lang="hu-HU" dirty="0" err="1" smtClean="0"/>
              <a:t>Chrome</a:t>
            </a:r>
            <a:r>
              <a:rPr lang="hu-HU" dirty="0" smtClean="0"/>
              <a:t>)</a:t>
            </a:r>
          </a:p>
          <a:p>
            <a:r>
              <a:rPr lang="hu-HU" dirty="0" smtClean="0"/>
              <a:t>If you are on OS X</a:t>
            </a:r>
          </a:p>
          <a:p>
            <a:pPr lvl="1"/>
            <a:r>
              <a:rPr lang="hu-HU" dirty="0" smtClean="0"/>
              <a:t>Upgrade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OS</a:t>
            </a:r>
          </a:p>
          <a:p>
            <a:pPr lvl="1"/>
            <a:r>
              <a:rPr lang="hu-HU" dirty="0" err="1" smtClean="0"/>
              <a:t>Use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browser (</a:t>
            </a:r>
            <a:r>
              <a:rPr lang="hu-HU" dirty="0" err="1" smtClean="0"/>
              <a:t>Safari</a:t>
            </a:r>
            <a:r>
              <a:rPr lang="hu-HU" dirty="0" smtClean="0"/>
              <a:t>/</a:t>
            </a:r>
            <a:r>
              <a:rPr lang="hu-HU" dirty="0" err="1" smtClean="0"/>
              <a:t>Chrome</a:t>
            </a:r>
            <a:r>
              <a:rPr lang="hu-HU" dirty="0" smtClean="0"/>
              <a:t>)</a:t>
            </a:r>
          </a:p>
          <a:p>
            <a:r>
              <a:rPr lang="hu-HU" dirty="0" smtClean="0"/>
              <a:t>Upgrade </a:t>
            </a:r>
            <a:r>
              <a:rPr lang="hu-HU" dirty="0" err="1" smtClean="0"/>
              <a:t>your</a:t>
            </a:r>
            <a:r>
              <a:rPr lang="hu-HU" dirty="0" smtClean="0"/>
              <a:t> </a:t>
            </a:r>
            <a:r>
              <a:rPr lang="hu-HU" dirty="0" err="1" smtClean="0"/>
              <a:t>softwares</a:t>
            </a:r>
            <a:endParaRPr lang="hu-HU" dirty="0" smtClean="0"/>
          </a:p>
          <a:p>
            <a:pPr marL="457200" lvl="1" indent="0"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2247550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What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do</a:t>
            </a:r>
            <a:r>
              <a:rPr lang="hu-HU" dirty="0" smtClean="0"/>
              <a:t> </a:t>
            </a:r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I’m</a:t>
            </a:r>
            <a:r>
              <a:rPr lang="hu-HU" dirty="0" smtClean="0"/>
              <a:t> a CISO?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Remove Java ;)</a:t>
            </a:r>
          </a:p>
          <a:p>
            <a:pPr lvl="1"/>
            <a:r>
              <a:rPr lang="hu-HU" dirty="0" smtClean="0"/>
              <a:t>At least in the browsers used for Internet browsing</a:t>
            </a:r>
          </a:p>
          <a:p>
            <a:r>
              <a:rPr lang="hu-HU" dirty="0" smtClean="0"/>
              <a:t>If you are on Windows</a:t>
            </a:r>
          </a:p>
          <a:p>
            <a:pPr lvl="1"/>
            <a:r>
              <a:rPr lang="hu-HU" dirty="0" smtClean="0"/>
              <a:t>Upgrade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latest</a:t>
            </a:r>
            <a:r>
              <a:rPr lang="hu-HU" dirty="0" smtClean="0"/>
              <a:t> OS</a:t>
            </a:r>
          </a:p>
          <a:p>
            <a:pPr lvl="1"/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can’t</a:t>
            </a:r>
            <a:r>
              <a:rPr lang="hu-HU" dirty="0" smtClean="0"/>
              <a:t> upgrade, </a:t>
            </a:r>
            <a:r>
              <a:rPr lang="hu-HU" dirty="0" err="1" smtClean="0"/>
              <a:t>use</a:t>
            </a:r>
            <a:r>
              <a:rPr lang="hu-HU" dirty="0" smtClean="0"/>
              <a:t> EMET </a:t>
            </a:r>
            <a:r>
              <a:rPr lang="hu-HU" dirty="0" err="1" smtClean="0"/>
              <a:t>from</a:t>
            </a:r>
            <a:r>
              <a:rPr lang="hu-HU" dirty="0" smtClean="0"/>
              <a:t> GPO</a:t>
            </a:r>
          </a:p>
          <a:p>
            <a:pPr lvl="1"/>
            <a:r>
              <a:rPr lang="hu-HU" dirty="0" err="1" smtClean="0"/>
              <a:t>Install</a:t>
            </a:r>
            <a:r>
              <a:rPr lang="hu-HU" dirty="0" smtClean="0"/>
              <a:t> MS and 3rd </a:t>
            </a:r>
            <a:r>
              <a:rPr lang="hu-HU" dirty="0" err="1" smtClean="0"/>
              <a:t>party</a:t>
            </a:r>
            <a:r>
              <a:rPr lang="hu-HU" dirty="0" smtClean="0"/>
              <a:t> patches</a:t>
            </a:r>
          </a:p>
          <a:p>
            <a:pPr lvl="1"/>
            <a:endParaRPr lang="hu-H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9493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What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do</a:t>
            </a:r>
            <a:r>
              <a:rPr lang="hu-HU" dirty="0" smtClean="0"/>
              <a:t> </a:t>
            </a:r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I’m</a:t>
            </a:r>
            <a:r>
              <a:rPr lang="hu-HU" dirty="0" smtClean="0"/>
              <a:t> a </a:t>
            </a:r>
            <a:r>
              <a:rPr lang="hu-HU" dirty="0" err="1" smtClean="0"/>
              <a:t>developer</a:t>
            </a:r>
            <a:r>
              <a:rPr lang="hu-HU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Remove Java (from the browser only)</a:t>
            </a:r>
          </a:p>
          <a:p>
            <a:r>
              <a:rPr lang="hu-HU" dirty="0" err="1" smtClean="0"/>
              <a:t>Learn</a:t>
            </a:r>
            <a:r>
              <a:rPr lang="hu-HU" dirty="0" smtClean="0"/>
              <a:t> </a:t>
            </a:r>
            <a:r>
              <a:rPr lang="hu-HU" dirty="0" err="1" smtClean="0"/>
              <a:t>secure</a:t>
            </a:r>
            <a:r>
              <a:rPr lang="hu-HU" dirty="0" smtClean="0"/>
              <a:t> </a:t>
            </a:r>
            <a:r>
              <a:rPr lang="hu-HU" dirty="0" err="1" smtClean="0"/>
              <a:t>application</a:t>
            </a:r>
            <a:r>
              <a:rPr lang="hu-HU" dirty="0" smtClean="0"/>
              <a:t> </a:t>
            </a:r>
            <a:r>
              <a:rPr lang="hu-HU" dirty="0" err="1" smtClean="0"/>
              <a:t>development</a:t>
            </a:r>
            <a:endParaRPr lang="hu-HU" dirty="0" smtClean="0"/>
          </a:p>
          <a:p>
            <a:r>
              <a:rPr lang="hu-HU" dirty="0" err="1" smtClean="0"/>
              <a:t>Use</a:t>
            </a:r>
            <a:r>
              <a:rPr lang="hu-HU" dirty="0" smtClean="0"/>
              <a:t> </a:t>
            </a:r>
            <a:r>
              <a:rPr lang="hu-HU" dirty="0" err="1" smtClean="0"/>
              <a:t>switchers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Visual </a:t>
            </a:r>
            <a:r>
              <a:rPr lang="hu-HU" dirty="0" err="1" smtClean="0"/>
              <a:t>Studio</a:t>
            </a:r>
            <a:endParaRPr lang="hu-HU" dirty="0" smtClean="0"/>
          </a:p>
          <a:p>
            <a:pPr lvl="1"/>
            <a:r>
              <a:rPr lang="hu-HU" dirty="0" smtClean="0"/>
              <a:t>/</a:t>
            </a:r>
            <a:r>
              <a:rPr lang="hu-HU" dirty="0" err="1" smtClean="0"/>
              <a:t>DynamicBase</a:t>
            </a:r>
            <a:endParaRPr lang="hu-HU" dirty="0" smtClean="0"/>
          </a:p>
          <a:p>
            <a:pPr lvl="1"/>
            <a:r>
              <a:rPr lang="hu-HU" dirty="0" smtClean="0"/>
              <a:t>/GS</a:t>
            </a:r>
          </a:p>
          <a:p>
            <a:pPr lvl="1"/>
            <a:r>
              <a:rPr lang="hu-HU" dirty="0" smtClean="0"/>
              <a:t>/</a:t>
            </a:r>
            <a:r>
              <a:rPr lang="hu-HU" dirty="0" err="1" smtClean="0"/>
              <a:t>NXCompat</a:t>
            </a:r>
            <a:endParaRPr lang="hu-HU" dirty="0" smtClean="0"/>
          </a:p>
          <a:p>
            <a:pPr lvl="1"/>
            <a:r>
              <a:rPr lang="hu-HU" dirty="0" smtClean="0"/>
              <a:t>/</a:t>
            </a:r>
            <a:r>
              <a:rPr lang="hu-HU" dirty="0" err="1" smtClean="0"/>
              <a:t>SafeSEH</a:t>
            </a:r>
            <a:endParaRPr lang="hu-HU" dirty="0" smtClean="0"/>
          </a:p>
          <a:p>
            <a:pPr lvl="1"/>
            <a:r>
              <a:rPr lang="en-US" dirty="0"/>
              <a:t>/HIGHENTROPYVA</a:t>
            </a:r>
            <a:endParaRPr lang="hu-HU" dirty="0" smtClean="0"/>
          </a:p>
          <a:p>
            <a:pPr lvl="1"/>
            <a:r>
              <a:rPr lang="hu-HU" dirty="0" smtClean="0"/>
              <a:t>#</a:t>
            </a:r>
            <a:r>
              <a:rPr lang="hu-HU" dirty="0" err="1" smtClean="0"/>
              <a:t>define</a:t>
            </a:r>
            <a:r>
              <a:rPr lang="hu-HU" dirty="0" smtClean="0"/>
              <a:t> _CRT_SECURE_CPP_OVERLOAD_STANDARD_NAMES 1</a:t>
            </a:r>
          </a:p>
          <a:p>
            <a:r>
              <a:rPr lang="hu-HU" dirty="0" err="1" smtClean="0"/>
              <a:t>BinScope</a:t>
            </a:r>
            <a:endParaRPr lang="hu-HU" dirty="0" smtClean="0"/>
          </a:p>
          <a:p>
            <a:pPr lvl="1"/>
            <a:endParaRPr lang="hu-HU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7301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What to do if I’m working for the Chinese government running vulnerable Poison Ivy servers?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Develop your own backdoor client/server</a:t>
            </a:r>
          </a:p>
          <a:p>
            <a:r>
              <a:rPr lang="hu-HU" dirty="0" smtClean="0"/>
              <a:t>Details see previous slide</a:t>
            </a:r>
          </a:p>
          <a:p>
            <a:endParaRPr lang="hu-HU" dirty="0" smtClean="0"/>
          </a:p>
          <a:p>
            <a:r>
              <a:rPr lang="hu-HU" dirty="0" smtClean="0"/>
              <a:t>Until it is finished use EMET </a:t>
            </a:r>
          </a:p>
          <a:p>
            <a:pPr lvl="1"/>
            <a:endParaRPr lang="hu-HU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78455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Lessons</a:t>
            </a:r>
            <a:r>
              <a:rPr lang="hu-HU" dirty="0" smtClean="0"/>
              <a:t> </a:t>
            </a:r>
            <a:r>
              <a:rPr lang="hu-HU" dirty="0" err="1" smtClean="0"/>
              <a:t>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Always use ASLR + DEP together</a:t>
            </a:r>
          </a:p>
          <a:p>
            <a:r>
              <a:rPr lang="hu-HU" dirty="0" smtClean="0"/>
              <a:t>Number of working IE9 exploits in Metasploit</a:t>
            </a:r>
          </a:p>
          <a:p>
            <a:pPr lvl="1"/>
            <a:r>
              <a:rPr lang="hu-HU" dirty="0" smtClean="0"/>
              <a:t>With Java 6 – ????</a:t>
            </a:r>
          </a:p>
          <a:p>
            <a:pPr lvl="1"/>
            <a:r>
              <a:rPr lang="hu-HU" dirty="0" smtClean="0"/>
              <a:t>Without Java 6 – 1 ?</a:t>
            </a:r>
          </a:p>
          <a:p>
            <a:r>
              <a:rPr lang="hu-HU" dirty="0" err="1" smtClean="0"/>
              <a:t>Number</a:t>
            </a:r>
            <a:r>
              <a:rPr lang="hu-HU" dirty="0" smtClean="0"/>
              <a:t> of </a:t>
            </a:r>
            <a:r>
              <a:rPr lang="hu-HU" dirty="0" err="1" smtClean="0"/>
              <a:t>working</a:t>
            </a:r>
            <a:r>
              <a:rPr lang="hu-HU" dirty="0" smtClean="0"/>
              <a:t> IE10 </a:t>
            </a:r>
            <a:r>
              <a:rPr lang="hu-HU" dirty="0" err="1" smtClean="0"/>
              <a:t>exploits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Metasploit</a:t>
            </a:r>
            <a:endParaRPr lang="hu-HU" dirty="0" smtClean="0"/>
          </a:p>
          <a:p>
            <a:pPr lvl="1"/>
            <a:r>
              <a:rPr lang="hu-HU" dirty="0" smtClean="0"/>
              <a:t>0</a:t>
            </a:r>
          </a:p>
          <a:p>
            <a:r>
              <a:rPr lang="hu-HU" dirty="0" err="1" smtClean="0"/>
              <a:t>Number</a:t>
            </a:r>
            <a:r>
              <a:rPr lang="hu-HU" dirty="0" smtClean="0"/>
              <a:t> of Java7 </a:t>
            </a:r>
            <a:r>
              <a:rPr lang="hu-HU" dirty="0" err="1" smtClean="0"/>
              <a:t>exploits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Metasploit</a:t>
            </a:r>
            <a:endParaRPr lang="hu-HU" dirty="0" smtClean="0"/>
          </a:p>
          <a:p>
            <a:pPr lvl="1"/>
            <a:r>
              <a:rPr lang="hu-HU" dirty="0" smtClean="0"/>
              <a:t>??</a:t>
            </a:r>
          </a:p>
          <a:p>
            <a:r>
              <a:rPr lang="hu-HU" dirty="0" smtClean="0"/>
              <a:t>For non targeted attacks, memory corruption tends to be too expensive</a:t>
            </a:r>
          </a:p>
          <a:p>
            <a:r>
              <a:rPr lang="hu-HU" dirty="0" smtClean="0"/>
              <a:t>For targeted attacks, the price for zero day memory corruption is getting higher and higher</a:t>
            </a:r>
          </a:p>
        </p:txBody>
      </p:sp>
    </p:spTree>
    <p:extLst>
      <p:ext uri="{BB962C8B-B14F-4D97-AF65-F5344CB8AC3E}">
        <p14:creationId xmlns:p14="http://schemas.microsoft.com/office/powerpoint/2010/main" val="1194882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4226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If you are a company outside China</a:t>
            </a:r>
          </a:p>
          <a:p>
            <a:pPr lvl="1"/>
            <a:r>
              <a:rPr lang="en-US" dirty="0" smtClean="0"/>
              <a:t>You are a target for intellectual property stealing</a:t>
            </a:r>
          </a:p>
          <a:p>
            <a:pPr lvl="1"/>
            <a:r>
              <a:rPr lang="en-US" dirty="0" smtClean="0"/>
              <a:t>Your intellectual property will be stolen (using either social engineering, or software exploits)</a:t>
            </a:r>
          </a:p>
          <a:p>
            <a:pPr lvl="1"/>
            <a:endParaRPr lang="en-US" dirty="0"/>
          </a:p>
        </p:txBody>
      </p:sp>
      <p:pic>
        <p:nvPicPr>
          <p:cNvPr id="5" name="Picture 4" descr="APT-char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697" y="1633245"/>
            <a:ext cx="6091139" cy="432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02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34226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If you are a company outside China</a:t>
            </a:r>
          </a:p>
          <a:p>
            <a:pPr lvl="1"/>
            <a:r>
              <a:rPr lang="en-US" dirty="0" smtClean="0"/>
              <a:t>You are a target for intellectual property stealing</a:t>
            </a:r>
          </a:p>
          <a:p>
            <a:pPr lvl="1"/>
            <a:r>
              <a:rPr lang="en-US" dirty="0" smtClean="0"/>
              <a:t>Your intellectual property will be stolen (using either social engineering, or software exploits)</a:t>
            </a:r>
          </a:p>
          <a:p>
            <a:pPr lvl="1"/>
            <a:r>
              <a:rPr lang="en-US" dirty="0" smtClean="0"/>
              <a:t>You will find your product on the local </a:t>
            </a:r>
            <a:r>
              <a:rPr lang="en-US" dirty="0" err="1" smtClean="0"/>
              <a:t>chinese</a:t>
            </a:r>
            <a:r>
              <a:rPr lang="en-US" dirty="0" smtClean="0"/>
              <a:t> market, half the price</a:t>
            </a:r>
          </a:p>
          <a:p>
            <a:pPr lvl="1"/>
            <a:endParaRPr lang="en-US" dirty="0"/>
          </a:p>
        </p:txBody>
      </p:sp>
      <p:pic>
        <p:nvPicPr>
          <p:cNvPr id="4" name="Picture 3" descr="Chinese-iPho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636" y="1638715"/>
            <a:ext cx="5015086" cy="473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3027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you are a military team, working for the Chinese government to steal intellectual property</a:t>
            </a:r>
          </a:p>
          <a:p>
            <a:pPr lvl="1"/>
            <a:r>
              <a:rPr lang="en-US" sz="2800" dirty="0" smtClean="0"/>
              <a:t>You will be hacked through memory corruption vulnerability </a:t>
            </a:r>
          </a:p>
          <a:p>
            <a:pPr lvl="1"/>
            <a:endParaRPr lang="en-US" sz="2800" dirty="0"/>
          </a:p>
        </p:txBody>
      </p:sp>
      <p:pic>
        <p:nvPicPr>
          <p:cNvPr id="7" name="Picture 6" descr="poisoniv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21271"/>
          <a:stretch/>
        </p:blipFill>
        <p:spPr>
          <a:xfrm>
            <a:off x="5293627" y="1534128"/>
            <a:ext cx="6827538" cy="51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you should care about exploits?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3027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you are a military team, working for the Chinese government to steal intellectual property</a:t>
            </a:r>
          </a:p>
          <a:p>
            <a:pPr lvl="1"/>
            <a:r>
              <a:rPr lang="en-US" sz="2800" dirty="0" smtClean="0"/>
              <a:t>You will be hacked through memory corruption vulnerability </a:t>
            </a:r>
            <a:endParaRPr lang="hu-HU" sz="2800" dirty="0" smtClean="0"/>
          </a:p>
          <a:p>
            <a:pPr lvl="1"/>
            <a:r>
              <a:rPr lang="hu-HU" sz="2800" dirty="0" smtClean="0"/>
              <a:t>Your </a:t>
            </a:r>
            <a:r>
              <a:rPr lang="hu-HU" sz="2800" dirty="0" smtClean="0"/>
              <a:t>„projects” </a:t>
            </a:r>
            <a:r>
              <a:rPr lang="hu-HU" sz="2800" dirty="0" smtClean="0"/>
              <a:t>will be </a:t>
            </a:r>
            <a:r>
              <a:rPr lang="hu-HU" sz="2800" dirty="0" smtClean="0"/>
              <a:t>revealed </a:t>
            </a:r>
            <a:r>
              <a:rPr lang="hu-HU" sz="2800" dirty="0" smtClean="0"/>
              <a:t>for </a:t>
            </a:r>
            <a:r>
              <a:rPr lang="hu-HU" sz="2800" dirty="0" smtClean="0"/>
              <a:t>hackers </a:t>
            </a:r>
            <a:r>
              <a:rPr lang="hu-HU" sz="2800" dirty="0" smtClean="0"/>
              <a:t>in Luxembourg</a:t>
            </a:r>
            <a:endParaRPr lang="en-US" sz="2800" dirty="0" smtClean="0"/>
          </a:p>
          <a:p>
            <a:pPr lvl="1"/>
            <a:endParaRPr lang="en-US" sz="2800" dirty="0"/>
          </a:p>
        </p:txBody>
      </p:sp>
      <p:pic>
        <p:nvPicPr>
          <p:cNvPr id="7" name="Picture 6" descr="poisonivy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7" b="21271"/>
          <a:stretch/>
        </p:blipFill>
        <p:spPr>
          <a:xfrm>
            <a:off x="5293627" y="1534128"/>
            <a:ext cx="6827538" cy="5156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5411</TotalTime>
  <Words>1896</Words>
  <Application>Microsoft Office PowerPoint</Application>
  <PresentationFormat>Custom</PresentationFormat>
  <Paragraphs>294</Paragraphs>
  <Slides>54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PowerPoint Presentation</vt:lpstr>
      <vt:lpstr>About:me</vt:lpstr>
      <vt:lpstr>What’s next?</vt:lpstr>
      <vt:lpstr>Scope of this presentation</vt:lpstr>
      <vt:lpstr>Why you should care about exploits?</vt:lpstr>
      <vt:lpstr>Why you should care about exploits?</vt:lpstr>
      <vt:lpstr>Why you should care about exploits?</vt:lpstr>
      <vt:lpstr>Why you should care about exploits?</vt:lpstr>
      <vt:lpstr>Why you should care about exploits?</vt:lpstr>
      <vt:lpstr>Why you should care about exploits?</vt:lpstr>
      <vt:lpstr>Why you should care about exploits?</vt:lpstr>
      <vt:lpstr>Why you should care? </vt:lpstr>
      <vt:lpstr>Why you should care about exploits?</vt:lpstr>
      <vt:lpstr>How function calls work</vt:lpstr>
      <vt:lpstr>Function calls</vt:lpstr>
      <vt:lpstr>Function calls</vt:lpstr>
      <vt:lpstr>Function calls</vt:lpstr>
      <vt:lpstr>Function calls</vt:lpstr>
      <vt:lpstr>Function calls</vt:lpstr>
      <vt:lpstr>Metaphore function call</vt:lpstr>
      <vt:lpstr>Stack overflow vulnerability</vt:lpstr>
      <vt:lpstr>Stack overflow</vt:lpstr>
      <vt:lpstr>Stack overflow hasonlat</vt:lpstr>
      <vt:lpstr>Stack overflow history</vt:lpstr>
      <vt:lpstr>Shellcode</vt:lpstr>
      <vt:lpstr>Mitigation techniques</vt:lpstr>
      <vt:lpstr>Stack canary/cookie hasonlat</vt:lpstr>
      <vt:lpstr>Stack canary/cookie (/GS)</vt:lpstr>
      <vt:lpstr>Stack canary/cookie bypass</vt:lpstr>
      <vt:lpstr>Structured Exception Handling exploit</vt:lpstr>
      <vt:lpstr>Structured Exception Handling exploit</vt:lpstr>
      <vt:lpstr>SEH exploit</vt:lpstr>
      <vt:lpstr>SEH exploit hasonlat</vt:lpstr>
      <vt:lpstr>SafeSEH, SEHop hasonlat</vt:lpstr>
      <vt:lpstr>SafeSEH, SEHop</vt:lpstr>
      <vt:lpstr>PageExec, W^X, NX, XD, DEP</vt:lpstr>
      <vt:lpstr>PageExec, W^X, NX, XD, DEP</vt:lpstr>
      <vt:lpstr>NX, DEP hasonlat</vt:lpstr>
      <vt:lpstr>NX, DEP bypass</vt:lpstr>
      <vt:lpstr>Anti DEP bypass (ROP mitigation)</vt:lpstr>
      <vt:lpstr>ASLR hasonlat</vt:lpstr>
      <vt:lpstr>ASLR</vt:lpstr>
      <vt:lpstr>ASLR bypass</vt:lpstr>
      <vt:lpstr>ASLR bypass …</vt:lpstr>
      <vt:lpstr>New in EMET – Anti ASLR bypass</vt:lpstr>
      <vt:lpstr>Egghunting</vt:lpstr>
      <vt:lpstr>Exploiting stack overflow in 2003 on Windows</vt:lpstr>
      <vt:lpstr>Exploiting stack overflow in 2013  with ASLR + DEP</vt:lpstr>
      <vt:lpstr>ASLR + DEP bypass</vt:lpstr>
      <vt:lpstr>What to do if I’m a user?</vt:lpstr>
      <vt:lpstr>What to do if I’m a CISO?</vt:lpstr>
      <vt:lpstr>What to do if I’m a developer?</vt:lpstr>
      <vt:lpstr>What to do if I’m working for the Chinese government running vulnerable Poison Ivy servers?</vt:lpstr>
      <vt:lpstr>Lessons learned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Zoli</dc:creator>
  <cp:lastModifiedBy>Pentest</cp:lastModifiedBy>
  <cp:revision>238</cp:revision>
  <dcterms:created xsi:type="dcterms:W3CDTF">2013-06-16T17:59:55Z</dcterms:created>
  <dcterms:modified xsi:type="dcterms:W3CDTF">2013-08-26T19:10:07Z</dcterms:modified>
</cp:coreProperties>
</file>